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5"/>
    </p:embeddedFont>
    <p:embeddedFont>
      <p:font typeface="Exo 2" panose="020B0604020202020204" charset="0"/>
      <p:regular r:id="rId46"/>
      <p:bold r:id="rId47"/>
      <p:italic r:id="rId48"/>
      <p:boldItalic r:id="rId49"/>
    </p:embeddedFont>
    <p:embeddedFont>
      <p:font typeface="Fira Sans Extra Condensed Medium" panose="020B0604020202020204" charset="0"/>
      <p:regular r:id="rId50"/>
      <p:bold r:id="rId51"/>
      <p:italic r:id="rId52"/>
      <p:boldItalic r:id="rId53"/>
    </p:embeddedFont>
    <p:embeddedFont>
      <p:font typeface="Red Hat Display" panose="020B0604020202020204" charset="0"/>
      <p:regular r:id="rId54"/>
      <p:bold r:id="rId55"/>
      <p:italic r:id="rId56"/>
      <p:boldItalic r:id="rId57"/>
    </p:embeddedFont>
    <p:embeddedFont>
      <p:font typeface="Red Hat Text" panose="020B0604020202020204" charset="0"/>
      <p:regular r:id="rId58"/>
      <p:bold r:id="rId59"/>
      <p:italic r:id="rId60"/>
      <p:boldItalic r:id="rId61"/>
    </p:embeddedFont>
    <p:embeddedFont>
      <p:font typeface="Roboto" panose="020B0604020202020204" charset="0"/>
      <p:regular r:id="rId62"/>
      <p:bold r:id="rId63"/>
      <p:italic r:id="rId64"/>
      <p:boldItalic r:id="rId65"/>
    </p:embeddedFont>
    <p:embeddedFont>
      <p:font typeface="Roboto Condensed" panose="020B0604020202020204" charset="0"/>
      <p:regular r:id="rId66"/>
      <p:bold r:id="rId67"/>
      <p:italic r:id="rId68"/>
      <p:boldItalic r:id="rId69"/>
    </p:embeddedFont>
    <p:embeddedFont>
      <p:font typeface="Roboto Condensed Light" panose="020B0604020202020204" charset="0"/>
      <p:regular r:id="rId70"/>
      <p:bold r:id="rId71"/>
      <p:italic r:id="rId72"/>
      <p:boldItalic r:id="rId73"/>
    </p:embeddedFont>
    <p:embeddedFont>
      <p:font typeface="Squada One" panose="020B0604020202020204" charset="0"/>
      <p:regular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74" Type="http://schemas.openxmlformats.org/officeDocument/2006/relationships/font" Target="fonts/font30.fntdata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font" Target="fonts/font25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72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font" Target="fonts/font26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openxmlformats.org/officeDocument/2006/relationships/font" Target="fonts/font29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2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0bd33811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0bd33811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f15b12e0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f15b12e0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f15b12e0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f15b12e0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f15b12e0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f15b12e0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f15b12e0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f15b12e0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0bd33811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0bd33811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f15b12e0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f15b12e0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f15b12e0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f15b12e0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f15b12e0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f15b12e0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f15b12e0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f15b12e0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f15b12e03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8f15b12e03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0bd338112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0bd338112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0bd33811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0bd33811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0bd338112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c0bd338112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0bd33811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0bd338112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0bd338112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0bd338112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0bd338112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0bd338112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0bd33811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0bd33811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0bd338112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c0bd338112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c0bd338112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c0bd338112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c0bd338112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c0bd338112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0bd338112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0bd338112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c0bd338112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c0bd338112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c0bd338112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c0bd338112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c0bd338112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c0bd338112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c0bd338112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c0bd338112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c0bd338112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c0bd338112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c0bd338112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c0bd338112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c0bd338112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c0bd338112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0bd338112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0bd338112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f15b12e0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f15b12e0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f15b12e0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f15b12e0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0bd33811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0bd33811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f15b12e0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f15b12e0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f15b12e0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f15b12e0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>
            <a:off x="961375" y="1690528"/>
            <a:ext cx="7024500" cy="12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2700" dirty="0">
                <a:solidFill>
                  <a:srgbClr val="434343"/>
                </a:solidFill>
              </a:rPr>
              <a:t>“Método de estimación del índice de Autorregulación Cerebral utilizando SVM”</a:t>
            </a:r>
            <a:endParaRPr sz="2700" dirty="0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 sz="100" dirty="0">
              <a:solidFill>
                <a:srgbClr val="434343"/>
              </a:solidFill>
            </a:endParaRPr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111" y="570680"/>
            <a:ext cx="544050" cy="5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8"/>
          <p:cNvSpPr txBox="1"/>
          <p:nvPr/>
        </p:nvSpPr>
        <p:spPr>
          <a:xfrm>
            <a:off x="3670675" y="198620"/>
            <a:ext cx="3636000" cy="128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UNIVERSIDAD CENTRAL DE CHILE</a:t>
            </a:r>
            <a:endParaRPr sz="11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FACULTAD DE INGENIERÍA Y ARQUITECTURA</a:t>
            </a:r>
            <a:endParaRPr sz="11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ESCUELA DE INGENIERÍA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s-MX" sz="1100" b="1" i="0" u="none" strike="noStrike" dirty="0">
                <a:solidFill>
                  <a:srgbClr val="434343"/>
                </a:solidFill>
                <a:effectLst/>
                <a:latin typeface="Exo 2" panose="020B0604020202020204" charset="0"/>
              </a:rPr>
              <a:t>INGENIERÍA CIVIL EN COMPUTACIÓN E INFORMÁTICA</a:t>
            </a:r>
            <a:endParaRPr sz="11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accent6"/>
                </a:solidFill>
              </a:rPr>
              <a:t> </a:t>
            </a:r>
            <a:endParaRPr sz="800" dirty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9" name="Google Shape;139;p28"/>
          <p:cNvSpPr txBox="1"/>
          <p:nvPr/>
        </p:nvSpPr>
        <p:spPr>
          <a:xfrm>
            <a:off x="3330161" y="3637476"/>
            <a:ext cx="27630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Presenta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Ivan Fernando Smith Jiménez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1945675" y="2669610"/>
            <a:ext cx="50559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Memoria para optar al título profesional de Ingeniero Civil en Computación e Informática.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4188571" y="4697786"/>
            <a:ext cx="1046179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Roboto Condensed Light" panose="020B0604020202020204" charset="0"/>
                <a:ea typeface="Roboto Condensed Light" panose="020B0604020202020204" charset="0"/>
                <a:cs typeface="Roboto Condensed"/>
                <a:sym typeface="Roboto Condensed"/>
              </a:rPr>
              <a:t>5 de marzo 2021</a:t>
            </a:r>
            <a:endParaRPr sz="1000" b="1" dirty="0">
              <a:latin typeface="Roboto Condensed Light" panose="020B0604020202020204" charset="0"/>
              <a:ea typeface="Roboto Condensed Light" panose="020B0604020202020204" charset="0"/>
              <a:cs typeface="Roboto Condensed"/>
              <a:sym typeface="Roboto Condensed"/>
            </a:endParaRPr>
          </a:p>
        </p:txBody>
      </p:sp>
      <p:sp>
        <p:nvSpPr>
          <p:cNvPr id="142" name="Google Shape;142;p28"/>
          <p:cNvSpPr txBox="1"/>
          <p:nvPr/>
        </p:nvSpPr>
        <p:spPr>
          <a:xfrm>
            <a:off x="910525" y="3646600"/>
            <a:ext cx="27630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Profesor guía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Claudio Henríquez Berroeta</a:t>
            </a:r>
            <a:endParaRPr dirty="0"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Google Shape;139;p28">
            <a:extLst>
              <a:ext uri="{FF2B5EF4-FFF2-40B4-BE49-F238E27FC236}">
                <a16:creationId xmlns:a16="http://schemas.microsoft.com/office/drawing/2014/main" id="{D809F084-6894-4D88-9B1F-9DE5726CD1C6}"/>
              </a:ext>
            </a:extLst>
          </p:cNvPr>
          <p:cNvSpPr txBox="1"/>
          <p:nvPr/>
        </p:nvSpPr>
        <p:spPr>
          <a:xfrm>
            <a:off x="5925175" y="3646600"/>
            <a:ext cx="2763000" cy="1051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Profesores informantes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Roboto Condensed Light" panose="020B0604020202020204" charset="0"/>
                <a:ea typeface="Roboto Condensed Light" panose="020B0604020202020204" charset="0"/>
              </a:rPr>
              <a:t>Francisco Cruz Naranjo</a:t>
            </a:r>
            <a:endParaRPr lang="pt-BR" b="0" dirty="0">
              <a:effectLst/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Roboto Condensed Light" panose="020B0604020202020204" charset="0"/>
                <a:ea typeface="Roboto Condensed Light" panose="020B0604020202020204" charset="0"/>
              </a:rPr>
              <a:t>Hernán Olmi Reyes</a:t>
            </a:r>
            <a:endParaRPr lang="pt-BR" b="0" dirty="0">
              <a:effectLst/>
              <a:latin typeface="Roboto Condensed Light" panose="020B0604020202020204" charset="0"/>
              <a:ea typeface="Roboto Condensed Light" panose="020B0604020202020204" charset="0"/>
            </a:endParaRPr>
          </a:p>
          <a:p>
            <a:br>
              <a:rPr lang="pt-BR" dirty="0"/>
            </a:b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MARCO TEÓRICO</a:t>
            </a:r>
            <a:endParaRPr sz="4000" dirty="0"/>
          </a:p>
        </p:txBody>
      </p:sp>
      <p:sp>
        <p:nvSpPr>
          <p:cNvPr id="210" name="Google Shape;210;p37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02</a:t>
            </a:r>
            <a:endParaRPr sz="10000"/>
          </a:p>
        </p:txBody>
      </p:sp>
      <p:cxnSp>
        <p:nvCxnSpPr>
          <p:cNvPr id="211" name="Google Shape;211;p37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MARCO TEÓRICO</a:t>
            </a:r>
            <a:endParaRPr sz="3000" dirty="0"/>
          </a:p>
        </p:txBody>
      </p:sp>
      <p:sp>
        <p:nvSpPr>
          <p:cNvPr id="218" name="Google Shape;218;p38"/>
          <p:cNvSpPr txBox="1"/>
          <p:nvPr/>
        </p:nvSpPr>
        <p:spPr>
          <a:xfrm>
            <a:off x="416125" y="1654825"/>
            <a:ext cx="3882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Sistema de autorregulación cerebral. 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Índice de autorregulación cerebral.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Enfermedades comprometidas.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Algoritmos de aprendizaje automático.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19" name="Google Shape;219;p38"/>
          <p:cNvSpPr txBox="1"/>
          <p:nvPr/>
        </p:nvSpPr>
        <p:spPr>
          <a:xfrm>
            <a:off x="5480575" y="1654825"/>
            <a:ext cx="32523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Support Vector Machine.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de Aaslid-Tiecks.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Metodología.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 dirty="0"/>
              <a:t>MARCO </a:t>
            </a:r>
            <a:r>
              <a:rPr lang="en" sz="3000" dirty="0"/>
              <a:t>TEÓRICO</a:t>
            </a:r>
            <a:endParaRPr lang="es-CL" sz="3000" dirty="0"/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9"/>
          <p:cNvSpPr txBox="1"/>
          <p:nvPr/>
        </p:nvSpPr>
        <p:spPr>
          <a:xfrm>
            <a:off x="416124" y="1079700"/>
            <a:ext cx="4411369" cy="2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Sistema de autorregulación cerebral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Flujo correcto de sangre que entra y sale del cerebro.</a:t>
            </a: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Factores fisiológicos. </a:t>
            </a:r>
          </a:p>
          <a:p>
            <a:pPr marL="5969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Variables involucradas.</a:t>
            </a:r>
          </a:p>
          <a:p>
            <a:pPr marL="5969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Ecuación descriptiva.</a:t>
            </a: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/>
            <a:endParaRPr lang="es-CL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/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5">
                <a:extLst>
                  <a:ext uri="{FF2B5EF4-FFF2-40B4-BE49-F238E27FC236}">
                    <a16:creationId xmlns:a16="http://schemas.microsoft.com/office/drawing/2014/main" id="{AA95D744-1D38-49F0-AEC1-F630945233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5633841"/>
                  </p:ext>
                </p:extLst>
              </p:nvPr>
            </p:nvGraphicFramePr>
            <p:xfrm>
              <a:off x="5515998" y="1500822"/>
              <a:ext cx="2790265" cy="21418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90265">
                      <a:extLst>
                        <a:ext uri="{9D8B030D-6E8A-4147-A177-3AD203B41FA5}">
                          <a16:colId xmlns:a16="http://schemas.microsoft.com/office/drawing/2014/main" val="1349406483"/>
                        </a:ext>
                      </a:extLst>
                    </a:gridCol>
                  </a:tblGrid>
                  <a:tr h="6075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𝑉</m:t>
                                </m:r>
                                <m:r>
                                  <a:rPr lang="es-CL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𝐹𝑆𝐶</m:t>
                                </m:r>
                                <m:r>
                                  <a:rPr lang="es-CL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s-CL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CL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𝑃𝑆𝐴</m:t>
                                    </m:r>
                                    <m:r>
                                      <a:rPr lang="es-CL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 −</m:t>
                                    </m:r>
                                    <m:r>
                                      <a:rPr lang="es-CL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𝑃𝐶𝐶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s-CL" i="1" dirty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s-CL" b="0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sym typeface="Roboto"/>
                                      </a:rPr>
                                      <m:t>𝑅𝐴𝑃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s-CL" dirty="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endParaRPr>
                        </a:p>
                        <a:p>
                          <a:endParaRPr lang="es-C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1907302"/>
                      </a:ext>
                    </a:extLst>
                  </a:tr>
                  <a:tr h="1002544">
                    <a:tc>
                      <a:txBody>
                        <a:bodyPr/>
                        <a:lstStyle/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PSA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Sanguínea</a:t>
                          </a:r>
                          <a:r>
                            <a:rPr lang="es-ES" sz="1100" spc="-5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Arterial.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PCC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Critica de</a:t>
                          </a:r>
                          <a:r>
                            <a:rPr lang="es-ES" sz="1100" spc="-6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Cierre.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RAP</a:t>
                          </a:r>
                          <a:r>
                            <a:rPr lang="es-ES" sz="1100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corresponde Producto</a:t>
                          </a:r>
                          <a:r>
                            <a:rPr lang="es-ES" sz="1100" spc="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Resistencia-área.</a:t>
                          </a:r>
                          <a:endParaRPr lang="es-CL" sz="1100" dirty="0">
                            <a:effectLst/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endParaRPr lang="es-C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48242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5">
                <a:extLst>
                  <a:ext uri="{FF2B5EF4-FFF2-40B4-BE49-F238E27FC236}">
                    <a16:creationId xmlns:a16="http://schemas.microsoft.com/office/drawing/2014/main" id="{AA95D744-1D38-49F0-AEC1-F630945233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5633841"/>
                  </p:ext>
                </p:extLst>
              </p:nvPr>
            </p:nvGraphicFramePr>
            <p:xfrm>
              <a:off x="5515998" y="1500822"/>
              <a:ext cx="2790265" cy="21418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90265">
                      <a:extLst>
                        <a:ext uri="{9D8B030D-6E8A-4147-A177-3AD203B41FA5}">
                          <a16:colId xmlns:a16="http://schemas.microsoft.com/office/drawing/2014/main" val="1349406483"/>
                        </a:ext>
                      </a:extLst>
                    </a:gridCol>
                  </a:tblGrid>
                  <a:tr h="704215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4"/>
                          <a:stretch>
                            <a:fillRect l="-218" t="-862" r="-871" b="-2051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1907302"/>
                      </a:ext>
                    </a:extLst>
                  </a:tr>
                  <a:tr h="1437640">
                    <a:tc>
                      <a:txBody>
                        <a:bodyPr/>
                        <a:lstStyle/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PSA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Sanguínea</a:t>
                          </a:r>
                          <a:r>
                            <a:rPr lang="es-ES" sz="1100" spc="-5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Arterial.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PCC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corresponde a la Presión Critica de</a:t>
                          </a:r>
                          <a:r>
                            <a:rPr lang="es-ES" sz="1100" spc="-6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Cierre.</a:t>
                          </a:r>
                          <a:endParaRPr lang="es-CL" sz="1100" dirty="0"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pPr marL="285750" lvl="0" indent="-285750" algn="just">
                            <a:spcBef>
                              <a:spcPts val="520"/>
                            </a:spcBef>
                            <a:spcAft>
                              <a:spcPts val="0"/>
                            </a:spcAft>
                            <a:buSzPts val="900"/>
                            <a:buFontTx/>
                            <a:buChar char="-"/>
                            <a:tabLst>
                              <a:tab pos="1474470" algn="l"/>
                              <a:tab pos="1475105" algn="l"/>
                            </a:tabLst>
                          </a:pPr>
                          <a:r>
                            <a:rPr lang="es-ES" sz="1100" b="1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RAP</a:t>
                          </a:r>
                          <a:r>
                            <a:rPr lang="es-ES" sz="1100" spc="-1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corresponde Producto</a:t>
                          </a:r>
                          <a:r>
                            <a:rPr lang="es-ES" sz="1100" spc="5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 </a:t>
                          </a:r>
                          <a:r>
                            <a:rPr lang="es-ES" sz="1100" dirty="0">
                              <a:effectLst/>
                              <a:latin typeface="Roboto" panose="020B0604020202020204" charset="0"/>
                              <a:ea typeface="Roboto" panose="020B0604020202020204" charset="0"/>
                            </a:rPr>
                            <a:t>Resistencia-área.</a:t>
                          </a:r>
                          <a:endParaRPr lang="es-CL" sz="1100" dirty="0">
                            <a:effectLst/>
                            <a:latin typeface="Roboto" panose="020B0604020202020204" charset="0"/>
                            <a:ea typeface="Roboto" panose="020B0604020202020204" charset="0"/>
                          </a:endParaRPr>
                        </a:p>
                        <a:p>
                          <a:endParaRPr lang="es-C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4824240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MARCO TEÓRICO</a:t>
            </a:r>
            <a:endParaRPr sz="3000" dirty="0"/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0"/>
          <p:cNvSpPr txBox="1"/>
          <p:nvPr/>
        </p:nvSpPr>
        <p:spPr>
          <a:xfrm>
            <a:off x="416125" y="1079700"/>
            <a:ext cx="8064300" cy="3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Índice de autorregulación cerebral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Comportamiento del sistema autorregulatorio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Valores entre 0 y 9.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7C314DC0-341A-40DE-82E6-5949DC955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294" y="2628899"/>
            <a:ext cx="2639411" cy="191222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ADD432-0D94-42AC-BA1D-CD2ADCE53997}"/>
              </a:ext>
            </a:extLst>
          </p:cNvPr>
          <p:cNvSpPr txBox="1"/>
          <p:nvPr/>
        </p:nvSpPr>
        <p:spPr>
          <a:xfrm>
            <a:off x="3089460" y="4619095"/>
            <a:ext cx="2965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Representación de ARI por Aaslid-Tiecks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MARCO TEÓRICO</a:t>
            </a:r>
            <a:endParaRPr sz="3000" dirty="0"/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1"/>
          <p:cNvSpPr txBox="1"/>
          <p:nvPr/>
        </p:nvSpPr>
        <p:spPr>
          <a:xfrm>
            <a:off x="416125" y="1079700"/>
            <a:ext cx="8064300" cy="3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Enfermedades comprometidas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Enfermedades neurodegenerativas.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Alzheimer, Parkinson, accidentes cerebro vasculares cerebrales, entre otras.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Algoritmos de aprendizaje automático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Aprendizaje supervisado.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Aprendizaje no supervisado.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Aprendizaje por refuerzo.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MARCO TEÓRICO</a:t>
            </a:r>
            <a:endParaRPr sz="3000" dirty="0"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416125" y="1079700"/>
            <a:ext cx="4601700" cy="206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Support Vector Machine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Método matemático de optimización o maximización.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Problemas de clasificación y regresión.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Función Kernel.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875" y="1293950"/>
            <a:ext cx="2304600" cy="2127875"/>
          </a:xfrm>
          <a:prstGeom prst="rect">
            <a:avLst/>
          </a:prstGeom>
          <a:noFill/>
          <a:ln w="9525" cap="flat" cmpd="sng">
            <a:solidFill>
              <a:srgbClr val="DDE0E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9" name="Google Shape;249;p42"/>
          <p:cNvSpPr txBox="1"/>
          <p:nvPr/>
        </p:nvSpPr>
        <p:spPr>
          <a:xfrm>
            <a:off x="5165425" y="3398825"/>
            <a:ext cx="356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Hiperplano de separación óptima en dos dimensiones</a:t>
            </a:r>
            <a:endParaRPr sz="11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MARCO TEÓRICO</a:t>
            </a:r>
            <a:endParaRPr sz="3000" dirty="0"/>
          </a:p>
        </p:txBody>
      </p:sp>
      <p:sp>
        <p:nvSpPr>
          <p:cNvPr id="255" name="Google Shape;255;p43"/>
          <p:cNvSpPr txBox="1"/>
          <p:nvPr/>
        </p:nvSpPr>
        <p:spPr>
          <a:xfrm>
            <a:off x="416125" y="1079700"/>
            <a:ext cx="8064300" cy="3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Support Vector Machine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2" y="1690443"/>
            <a:ext cx="3183500" cy="22739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025" y="2569975"/>
            <a:ext cx="2862850" cy="909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n 2" descr="Forma, Flecha&#10;&#10;Descripción generada automáticamente">
            <a:extLst>
              <a:ext uri="{FF2B5EF4-FFF2-40B4-BE49-F238E27FC236}">
                <a16:creationId xmlns:a16="http://schemas.microsoft.com/office/drawing/2014/main" id="{0AE684C4-243F-4E6D-9591-7E58E5FF5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008" y="2405579"/>
            <a:ext cx="1237791" cy="12377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1828776-F507-48A7-9380-D3CFD7CACAA5}"/>
              </a:ext>
            </a:extLst>
          </p:cNvPr>
          <p:cNvSpPr txBox="1"/>
          <p:nvPr/>
        </p:nvSpPr>
        <p:spPr>
          <a:xfrm>
            <a:off x="3415553" y="4228017"/>
            <a:ext cx="2312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Dimensionalidad de hiperplanos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MARCO TEÓRICO</a:t>
            </a:r>
            <a:endParaRPr sz="3000" dirty="0"/>
          </a:p>
        </p:txBody>
      </p:sp>
      <p:pic>
        <p:nvPicPr>
          <p:cNvPr id="263" name="Google Shape;2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4"/>
          <p:cNvSpPr txBox="1"/>
          <p:nvPr/>
        </p:nvSpPr>
        <p:spPr>
          <a:xfrm>
            <a:off x="416125" y="1079700"/>
            <a:ext cx="8064300" cy="3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de Aaslid-Tiecks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Maniobra de oclusión de la circulación en los muslos.</a:t>
            </a:r>
          </a:p>
          <a:p>
            <a:pPr marL="5842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Comportamiento dinámico de la autorregulación del flujo sanguíneo cerebral.</a:t>
            </a:r>
          </a:p>
          <a:p>
            <a:pPr marL="5842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E0A0E296-35AB-4849-8501-162BB3F2DD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274126"/>
              </p:ext>
            </p:extLst>
          </p:nvPr>
        </p:nvGraphicFramePr>
        <p:xfrm>
          <a:off x="1964851" y="2817166"/>
          <a:ext cx="3738283" cy="193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4704817" imgH="2489562" progId="Word.Document.12">
                  <p:embed/>
                </p:oleObj>
              </mc:Choice>
              <mc:Fallback>
                <p:oleObj name="Document" r:id="rId4" imgW="4704817" imgH="24895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64851" y="2817166"/>
                        <a:ext cx="3738283" cy="1938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Google Shape;249;p42">
            <a:extLst>
              <a:ext uri="{FF2B5EF4-FFF2-40B4-BE49-F238E27FC236}">
                <a16:creationId xmlns:a16="http://schemas.microsoft.com/office/drawing/2014/main" id="{018AB536-878E-4765-8681-32D93BFEC149}"/>
              </a:ext>
            </a:extLst>
          </p:cNvPr>
          <p:cNvSpPr txBox="1"/>
          <p:nvPr/>
        </p:nvSpPr>
        <p:spPr>
          <a:xfrm>
            <a:off x="2809422" y="4598672"/>
            <a:ext cx="356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Asociación de parametros para obtención de ARI</a:t>
            </a:r>
            <a:endParaRPr sz="11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/>
        </p:nvSpPr>
        <p:spPr>
          <a:xfrm>
            <a:off x="416125" y="1079700"/>
            <a:ext cx="8064300" cy="3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Metodología 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D5BA43F1-EC82-4AAC-8976-A0A22494E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046" y="1459008"/>
            <a:ext cx="6027158" cy="4585470"/>
          </a:xfrm>
          <a:prstGeom prst="rect">
            <a:avLst/>
          </a:prstGeom>
        </p:spPr>
      </p:pic>
      <p:sp>
        <p:nvSpPr>
          <p:cNvPr id="276" name="Google Shape;276;p4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MARCO TEÓRICO</a:t>
            </a:r>
            <a:endParaRPr sz="3000" dirty="0"/>
          </a:p>
        </p:txBody>
      </p:sp>
      <p:pic>
        <p:nvPicPr>
          <p:cNvPr id="277" name="Google Shape;27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6"/>
          <p:cNvSpPr txBox="1"/>
          <p:nvPr/>
        </p:nvSpPr>
        <p:spPr>
          <a:xfrm>
            <a:off x="2908523" y="3933854"/>
            <a:ext cx="35655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Proceso de metodología investigativa cuantitativa por Sampieri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ESTADO DEL ARTE</a:t>
            </a:r>
            <a:endParaRPr sz="4000"/>
          </a:p>
        </p:txBody>
      </p:sp>
      <p:sp>
        <p:nvSpPr>
          <p:cNvPr id="286" name="Google Shape;286;p47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03</a:t>
            </a:r>
            <a:endParaRPr sz="10000"/>
          </a:p>
        </p:txBody>
      </p:sp>
      <p:cxnSp>
        <p:nvCxnSpPr>
          <p:cNvPr id="287" name="Google Shape;287;p47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8" name="Google Shape;2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1964850" y="322125"/>
            <a:ext cx="52143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CONTENIDOS</a:t>
            </a:r>
            <a:endParaRPr sz="4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/>
          <p:nvPr/>
        </p:nvSpPr>
        <p:spPr>
          <a:xfrm>
            <a:off x="548200" y="1287800"/>
            <a:ext cx="42963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n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INTRODUCCIÓN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n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PLANTEAMIENTO DEL PROBLEMA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alphaLcPeriod"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OBJETIVOS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alphaLcPeriod"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HIPÓTESIS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alphaLcPeriod"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SOLUCIÓN PROPUESTA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alphaLcPeriod"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ALCANCES Y LIMITACIONES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n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MARCO TEORICO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n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ESTADO DEL ARTE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n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DESARROLLO Y PROCEDIMIENTO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alphaLcPeriod"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DEFINICIÓN DE VARIABLES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alphaLcPeriod"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DESCRIPCIÓN DE MODELO ACTUAL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alphaLcPeriod"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PROPUESTA DE MODELO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alphaLcPeriod"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DESCRIPCIÓN DEL FLUJOGRAMA DE CÁLCULO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alphaLcPeriod"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ANÁLISIS DE DATOS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alphaLcPeriod"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CONFIGURACIÓN DE HIPERPARAMETROS SVM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alphaLcPeriod"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PROCESO DE APRENDIZAJE DE SVM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4844425" y="1287800"/>
            <a:ext cx="4539600" cy="20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 startAt="6"/>
            </a:pPr>
            <a:r>
              <a:rPr lang="en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ANÁLISIS Y RESULTADOS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alphaLcPeriod"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CÁLCULO DE ARI SEGÚN MODELO PROPUESTO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alphaLcPeriod"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EVALUACIÓN DE RESULTADOS FINALES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alphaLcPeriod"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COMPARACIÓN DE MODELOS EXISTENTES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 startAt="6"/>
            </a:pPr>
            <a:r>
              <a:rPr lang="en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CONCLUSIONES Y RECOMENDACIONES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alphaLcPeriod"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CONCLUSIÓN 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alphaLcPeriod"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RECOMENDACIONES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300"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48"/>
          <p:cNvGrpSpPr/>
          <p:nvPr/>
        </p:nvGrpSpPr>
        <p:grpSpPr>
          <a:xfrm>
            <a:off x="472722" y="1268122"/>
            <a:ext cx="323507" cy="348149"/>
            <a:chOff x="1897577" y="2802432"/>
            <a:chExt cx="492176" cy="492014"/>
          </a:xfrm>
        </p:grpSpPr>
        <p:sp>
          <p:nvSpPr>
            <p:cNvPr id="294" name="Google Shape;294;p48"/>
            <p:cNvSpPr/>
            <p:nvPr/>
          </p:nvSpPr>
          <p:spPr>
            <a:xfrm>
              <a:off x="2067309" y="2802432"/>
              <a:ext cx="152163" cy="136326"/>
            </a:xfrm>
            <a:custGeom>
              <a:avLst/>
              <a:gdLst/>
              <a:ahLst/>
              <a:cxnLst/>
              <a:rect l="l" t="t" r="r" b="b"/>
              <a:pathLst>
                <a:path w="9435" h="8453" extrusionOk="0">
                  <a:moveTo>
                    <a:pt x="4727" y="1"/>
                  </a:moveTo>
                  <a:cubicBezTo>
                    <a:pt x="3131" y="1"/>
                    <a:pt x="1537" y="250"/>
                    <a:pt x="0" y="751"/>
                  </a:cubicBezTo>
                  <a:lnTo>
                    <a:pt x="2502" y="8452"/>
                  </a:lnTo>
                  <a:cubicBezTo>
                    <a:pt x="3225" y="8211"/>
                    <a:pt x="3983" y="8097"/>
                    <a:pt x="4740" y="8097"/>
                  </a:cubicBezTo>
                  <a:cubicBezTo>
                    <a:pt x="5486" y="8097"/>
                    <a:pt x="6221" y="8211"/>
                    <a:pt x="6932" y="8441"/>
                  </a:cubicBezTo>
                  <a:lnTo>
                    <a:pt x="9434" y="740"/>
                  </a:lnTo>
                  <a:cubicBezTo>
                    <a:pt x="7901" y="248"/>
                    <a:pt x="6313" y="1"/>
                    <a:pt x="472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8"/>
            <p:cNvSpPr/>
            <p:nvPr/>
          </p:nvSpPr>
          <p:spPr>
            <a:xfrm>
              <a:off x="2179099" y="2814350"/>
              <a:ext cx="163452" cy="166049"/>
            </a:xfrm>
            <a:custGeom>
              <a:avLst/>
              <a:gdLst/>
              <a:ahLst/>
              <a:cxnLst/>
              <a:rect l="l" t="t" r="r" b="b"/>
              <a:pathLst>
                <a:path w="10135" h="10296" extrusionOk="0">
                  <a:moveTo>
                    <a:pt x="2491" y="1"/>
                  </a:moveTo>
                  <a:lnTo>
                    <a:pt x="0" y="7702"/>
                  </a:lnTo>
                  <a:cubicBezTo>
                    <a:pt x="1435" y="8161"/>
                    <a:pt x="2686" y="9079"/>
                    <a:pt x="3581" y="10296"/>
                  </a:cubicBezTo>
                  <a:lnTo>
                    <a:pt x="10135" y="5533"/>
                  </a:lnTo>
                  <a:cubicBezTo>
                    <a:pt x="8230" y="2927"/>
                    <a:pt x="5555" y="988"/>
                    <a:pt x="24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8"/>
            <p:cNvSpPr/>
            <p:nvPr/>
          </p:nvSpPr>
          <p:spPr>
            <a:xfrm>
              <a:off x="2236848" y="3048492"/>
              <a:ext cx="152905" cy="144760"/>
            </a:xfrm>
            <a:custGeom>
              <a:avLst/>
              <a:gdLst/>
              <a:ahLst/>
              <a:cxnLst/>
              <a:rect l="l" t="t" r="r" b="b"/>
              <a:pathLst>
                <a:path w="9481" h="8976" extrusionOk="0">
                  <a:moveTo>
                    <a:pt x="1377" y="0"/>
                  </a:moveTo>
                  <a:cubicBezTo>
                    <a:pt x="1377" y="1515"/>
                    <a:pt x="895" y="2996"/>
                    <a:pt x="0" y="4212"/>
                  </a:cubicBezTo>
                  <a:lnTo>
                    <a:pt x="6554" y="8976"/>
                  </a:lnTo>
                  <a:cubicBezTo>
                    <a:pt x="8459" y="6370"/>
                    <a:pt x="9480" y="3225"/>
                    <a:pt x="94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8"/>
            <p:cNvSpPr/>
            <p:nvPr/>
          </p:nvSpPr>
          <p:spPr>
            <a:xfrm>
              <a:off x="1944586" y="2814543"/>
              <a:ext cx="163097" cy="166226"/>
            </a:xfrm>
            <a:custGeom>
              <a:avLst/>
              <a:gdLst/>
              <a:ahLst/>
              <a:cxnLst/>
              <a:rect l="l" t="t" r="r" b="b"/>
              <a:pathLst>
                <a:path w="10113" h="10307" extrusionOk="0">
                  <a:moveTo>
                    <a:pt x="7610" y="0"/>
                  </a:moveTo>
                  <a:cubicBezTo>
                    <a:pt x="4557" y="999"/>
                    <a:pt x="1883" y="2938"/>
                    <a:pt x="1" y="5544"/>
                  </a:cubicBezTo>
                  <a:lnTo>
                    <a:pt x="6554" y="10307"/>
                  </a:lnTo>
                  <a:cubicBezTo>
                    <a:pt x="7438" y="9090"/>
                    <a:pt x="8677" y="8172"/>
                    <a:pt x="10112" y="7701"/>
                  </a:cubicBezTo>
                  <a:lnTo>
                    <a:pt x="761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8"/>
            <p:cNvSpPr/>
            <p:nvPr/>
          </p:nvSpPr>
          <p:spPr>
            <a:xfrm>
              <a:off x="2236848" y="2903562"/>
              <a:ext cx="152905" cy="144954"/>
            </a:xfrm>
            <a:custGeom>
              <a:avLst/>
              <a:gdLst/>
              <a:ahLst/>
              <a:cxnLst/>
              <a:rect l="l" t="t" r="r" b="b"/>
              <a:pathLst>
                <a:path w="9481" h="8988" extrusionOk="0">
                  <a:moveTo>
                    <a:pt x="6554" y="1"/>
                  </a:moveTo>
                  <a:lnTo>
                    <a:pt x="0" y="4764"/>
                  </a:lnTo>
                  <a:cubicBezTo>
                    <a:pt x="895" y="5992"/>
                    <a:pt x="1377" y="7472"/>
                    <a:pt x="1377" y="8987"/>
                  </a:cubicBezTo>
                  <a:lnTo>
                    <a:pt x="9469" y="8987"/>
                  </a:lnTo>
                  <a:cubicBezTo>
                    <a:pt x="9480" y="5751"/>
                    <a:pt x="8459" y="2606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8"/>
            <p:cNvSpPr/>
            <p:nvPr/>
          </p:nvSpPr>
          <p:spPr>
            <a:xfrm>
              <a:off x="2179099" y="3116417"/>
              <a:ext cx="163452" cy="166242"/>
            </a:xfrm>
            <a:custGeom>
              <a:avLst/>
              <a:gdLst/>
              <a:ahLst/>
              <a:cxnLst/>
              <a:rect l="l" t="t" r="r" b="b"/>
              <a:pathLst>
                <a:path w="10135" h="10308" extrusionOk="0">
                  <a:moveTo>
                    <a:pt x="3581" y="0"/>
                  </a:moveTo>
                  <a:cubicBezTo>
                    <a:pt x="2686" y="1229"/>
                    <a:pt x="1435" y="2135"/>
                    <a:pt x="0" y="2594"/>
                  </a:cubicBezTo>
                  <a:lnTo>
                    <a:pt x="2502" y="10307"/>
                  </a:lnTo>
                  <a:cubicBezTo>
                    <a:pt x="5567" y="9309"/>
                    <a:pt x="8241" y="7369"/>
                    <a:pt x="10135" y="4764"/>
                  </a:cubicBezTo>
                  <a:lnTo>
                    <a:pt x="358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8"/>
            <p:cNvSpPr/>
            <p:nvPr/>
          </p:nvSpPr>
          <p:spPr>
            <a:xfrm>
              <a:off x="1897577" y="2903933"/>
              <a:ext cx="152727" cy="144583"/>
            </a:xfrm>
            <a:custGeom>
              <a:avLst/>
              <a:gdLst/>
              <a:ahLst/>
              <a:cxnLst/>
              <a:rect l="l" t="t" r="r" b="b"/>
              <a:pathLst>
                <a:path w="9470" h="8965" extrusionOk="0">
                  <a:moveTo>
                    <a:pt x="2916" y="1"/>
                  </a:moveTo>
                  <a:cubicBezTo>
                    <a:pt x="1022" y="2606"/>
                    <a:pt x="0" y="5739"/>
                    <a:pt x="12" y="8964"/>
                  </a:cubicBezTo>
                  <a:lnTo>
                    <a:pt x="8103" y="8964"/>
                  </a:lnTo>
                  <a:cubicBezTo>
                    <a:pt x="8103" y="7449"/>
                    <a:pt x="8574" y="5980"/>
                    <a:pt x="9469" y="4764"/>
                  </a:cubicBezTo>
                  <a:lnTo>
                    <a:pt x="291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8"/>
            <p:cNvSpPr/>
            <p:nvPr/>
          </p:nvSpPr>
          <p:spPr>
            <a:xfrm>
              <a:off x="2067309" y="3158056"/>
              <a:ext cx="152163" cy="136390"/>
            </a:xfrm>
            <a:custGeom>
              <a:avLst/>
              <a:gdLst/>
              <a:ahLst/>
              <a:cxnLst/>
              <a:rect l="l" t="t" r="r" b="b"/>
              <a:pathLst>
                <a:path w="9435" h="8457" extrusionOk="0">
                  <a:moveTo>
                    <a:pt x="2502" y="1"/>
                  </a:moveTo>
                  <a:lnTo>
                    <a:pt x="0" y="7702"/>
                  </a:lnTo>
                  <a:cubicBezTo>
                    <a:pt x="1541" y="8204"/>
                    <a:pt x="3140" y="8457"/>
                    <a:pt x="4740" y="8457"/>
                  </a:cubicBezTo>
                  <a:cubicBezTo>
                    <a:pt x="6322" y="8457"/>
                    <a:pt x="7905" y="8210"/>
                    <a:pt x="9434" y="7714"/>
                  </a:cubicBezTo>
                  <a:lnTo>
                    <a:pt x="6932" y="12"/>
                  </a:lnTo>
                  <a:cubicBezTo>
                    <a:pt x="6221" y="242"/>
                    <a:pt x="5475" y="357"/>
                    <a:pt x="4740" y="357"/>
                  </a:cubicBezTo>
                  <a:cubicBezTo>
                    <a:pt x="3983" y="357"/>
                    <a:pt x="3225" y="242"/>
                    <a:pt x="250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8"/>
            <p:cNvSpPr/>
            <p:nvPr/>
          </p:nvSpPr>
          <p:spPr>
            <a:xfrm>
              <a:off x="1944586" y="3116046"/>
              <a:ext cx="163097" cy="166242"/>
            </a:xfrm>
            <a:custGeom>
              <a:avLst/>
              <a:gdLst/>
              <a:ahLst/>
              <a:cxnLst/>
              <a:rect l="l" t="t" r="r" b="b"/>
              <a:pathLst>
                <a:path w="10113" h="10308" extrusionOk="0">
                  <a:moveTo>
                    <a:pt x="6554" y="1"/>
                  </a:moveTo>
                  <a:lnTo>
                    <a:pt x="1" y="4764"/>
                  </a:lnTo>
                  <a:cubicBezTo>
                    <a:pt x="1883" y="7369"/>
                    <a:pt x="4557" y="9309"/>
                    <a:pt x="7610" y="10307"/>
                  </a:cubicBezTo>
                  <a:lnTo>
                    <a:pt x="10112" y="2606"/>
                  </a:lnTo>
                  <a:cubicBezTo>
                    <a:pt x="8677" y="2135"/>
                    <a:pt x="7438" y="1229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8"/>
            <p:cNvSpPr/>
            <p:nvPr/>
          </p:nvSpPr>
          <p:spPr>
            <a:xfrm>
              <a:off x="1897577" y="3048492"/>
              <a:ext cx="152727" cy="144390"/>
            </a:xfrm>
            <a:custGeom>
              <a:avLst/>
              <a:gdLst/>
              <a:ahLst/>
              <a:cxnLst/>
              <a:rect l="l" t="t" r="r" b="b"/>
              <a:pathLst>
                <a:path w="9470" h="8953" extrusionOk="0">
                  <a:moveTo>
                    <a:pt x="12" y="0"/>
                  </a:moveTo>
                  <a:cubicBezTo>
                    <a:pt x="0" y="3214"/>
                    <a:pt x="1022" y="6347"/>
                    <a:pt x="2916" y="8953"/>
                  </a:cubicBezTo>
                  <a:lnTo>
                    <a:pt x="9469" y="4190"/>
                  </a:lnTo>
                  <a:cubicBezTo>
                    <a:pt x="8574" y="2973"/>
                    <a:pt x="8103" y="1504"/>
                    <a:pt x="810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8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8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48"/>
          <p:cNvSpPr txBox="1"/>
          <p:nvPr/>
        </p:nvSpPr>
        <p:spPr>
          <a:xfrm>
            <a:off x="931575" y="1234124"/>
            <a:ext cx="4487590" cy="133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CARNet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b="1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 de investigación sobre autorregulación cerebral.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Comparten datos, métodos y resultados.</a:t>
            </a:r>
            <a:endParaRPr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7" name="Google Shape;307;p48"/>
          <p:cNvSpPr txBox="1">
            <a:spLocks noGrp="1"/>
          </p:cNvSpPr>
          <p:nvPr>
            <p:ph type="ctrTitle" idx="4294967295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ESTADO DEL ARTE</a:t>
            </a:r>
            <a:endParaRPr sz="3000"/>
          </a:p>
        </p:txBody>
      </p:sp>
      <p:pic>
        <p:nvPicPr>
          <p:cNvPr id="308" name="Google Shape;3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8"/>
          <p:cNvSpPr txBox="1"/>
          <p:nvPr/>
        </p:nvSpPr>
        <p:spPr>
          <a:xfrm>
            <a:off x="931575" y="2873125"/>
            <a:ext cx="32835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“Cerebral Autoregulation Dynamics in Humans”</a:t>
            </a:r>
            <a:endParaRPr sz="2000" b="1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0" name="Google Shape;310;p48"/>
          <p:cNvSpPr txBox="1"/>
          <p:nvPr/>
        </p:nvSpPr>
        <p:spPr>
          <a:xfrm>
            <a:off x="796224" y="3805450"/>
            <a:ext cx="4360723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b="1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Año: </a:t>
            </a:r>
            <a:r>
              <a:rPr lang="es-CL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1989.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b="1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Autores: </a:t>
            </a:r>
            <a:r>
              <a:rPr lang="es-CL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R. Aaslid , </a:t>
            </a:r>
            <a:r>
              <a:rPr lang="es-CL" dirty="0" err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K.Lindegaard</a:t>
            </a:r>
            <a:r>
              <a:rPr lang="es-CL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es-CL" dirty="0" err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W.Sorteberg</a:t>
            </a:r>
            <a:r>
              <a:rPr lang="es-CL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es-CL" dirty="0" err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H.Nornes</a:t>
            </a:r>
            <a:r>
              <a:rPr lang="es-CL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</a:t>
            </a:r>
          </a:p>
        </p:txBody>
      </p:sp>
      <p:grpSp>
        <p:nvGrpSpPr>
          <p:cNvPr id="311" name="Google Shape;311;p48"/>
          <p:cNvGrpSpPr/>
          <p:nvPr/>
        </p:nvGrpSpPr>
        <p:grpSpPr>
          <a:xfrm>
            <a:off x="472722" y="3077197"/>
            <a:ext cx="323507" cy="348149"/>
            <a:chOff x="1897577" y="2802432"/>
            <a:chExt cx="492176" cy="492014"/>
          </a:xfrm>
        </p:grpSpPr>
        <p:sp>
          <p:nvSpPr>
            <p:cNvPr id="312" name="Google Shape;312;p48"/>
            <p:cNvSpPr/>
            <p:nvPr/>
          </p:nvSpPr>
          <p:spPr>
            <a:xfrm>
              <a:off x="2067309" y="2802432"/>
              <a:ext cx="152163" cy="136326"/>
            </a:xfrm>
            <a:custGeom>
              <a:avLst/>
              <a:gdLst/>
              <a:ahLst/>
              <a:cxnLst/>
              <a:rect l="l" t="t" r="r" b="b"/>
              <a:pathLst>
                <a:path w="9435" h="8453" extrusionOk="0">
                  <a:moveTo>
                    <a:pt x="4727" y="1"/>
                  </a:moveTo>
                  <a:cubicBezTo>
                    <a:pt x="3131" y="1"/>
                    <a:pt x="1537" y="250"/>
                    <a:pt x="0" y="751"/>
                  </a:cubicBezTo>
                  <a:lnTo>
                    <a:pt x="2502" y="8452"/>
                  </a:lnTo>
                  <a:cubicBezTo>
                    <a:pt x="3225" y="8211"/>
                    <a:pt x="3983" y="8097"/>
                    <a:pt x="4740" y="8097"/>
                  </a:cubicBezTo>
                  <a:cubicBezTo>
                    <a:pt x="5486" y="8097"/>
                    <a:pt x="6221" y="8211"/>
                    <a:pt x="6932" y="8441"/>
                  </a:cubicBezTo>
                  <a:lnTo>
                    <a:pt x="9434" y="740"/>
                  </a:lnTo>
                  <a:cubicBezTo>
                    <a:pt x="7901" y="248"/>
                    <a:pt x="6313" y="1"/>
                    <a:pt x="472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8"/>
            <p:cNvSpPr/>
            <p:nvPr/>
          </p:nvSpPr>
          <p:spPr>
            <a:xfrm>
              <a:off x="2179099" y="2814350"/>
              <a:ext cx="163452" cy="166049"/>
            </a:xfrm>
            <a:custGeom>
              <a:avLst/>
              <a:gdLst/>
              <a:ahLst/>
              <a:cxnLst/>
              <a:rect l="l" t="t" r="r" b="b"/>
              <a:pathLst>
                <a:path w="10135" h="10296" extrusionOk="0">
                  <a:moveTo>
                    <a:pt x="2491" y="1"/>
                  </a:moveTo>
                  <a:lnTo>
                    <a:pt x="0" y="7702"/>
                  </a:lnTo>
                  <a:cubicBezTo>
                    <a:pt x="1435" y="8161"/>
                    <a:pt x="2686" y="9079"/>
                    <a:pt x="3581" y="10296"/>
                  </a:cubicBezTo>
                  <a:lnTo>
                    <a:pt x="10135" y="5533"/>
                  </a:lnTo>
                  <a:cubicBezTo>
                    <a:pt x="8230" y="2927"/>
                    <a:pt x="5555" y="988"/>
                    <a:pt x="24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8"/>
            <p:cNvSpPr/>
            <p:nvPr/>
          </p:nvSpPr>
          <p:spPr>
            <a:xfrm>
              <a:off x="2236848" y="3048492"/>
              <a:ext cx="152905" cy="144760"/>
            </a:xfrm>
            <a:custGeom>
              <a:avLst/>
              <a:gdLst/>
              <a:ahLst/>
              <a:cxnLst/>
              <a:rect l="l" t="t" r="r" b="b"/>
              <a:pathLst>
                <a:path w="9481" h="8976" extrusionOk="0">
                  <a:moveTo>
                    <a:pt x="1377" y="0"/>
                  </a:moveTo>
                  <a:cubicBezTo>
                    <a:pt x="1377" y="1515"/>
                    <a:pt x="895" y="2996"/>
                    <a:pt x="0" y="4212"/>
                  </a:cubicBezTo>
                  <a:lnTo>
                    <a:pt x="6554" y="8976"/>
                  </a:lnTo>
                  <a:cubicBezTo>
                    <a:pt x="8459" y="6370"/>
                    <a:pt x="9480" y="3225"/>
                    <a:pt x="94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8"/>
            <p:cNvSpPr/>
            <p:nvPr/>
          </p:nvSpPr>
          <p:spPr>
            <a:xfrm>
              <a:off x="1944586" y="2814543"/>
              <a:ext cx="163097" cy="166226"/>
            </a:xfrm>
            <a:custGeom>
              <a:avLst/>
              <a:gdLst/>
              <a:ahLst/>
              <a:cxnLst/>
              <a:rect l="l" t="t" r="r" b="b"/>
              <a:pathLst>
                <a:path w="10113" h="10307" extrusionOk="0">
                  <a:moveTo>
                    <a:pt x="7610" y="0"/>
                  </a:moveTo>
                  <a:cubicBezTo>
                    <a:pt x="4557" y="999"/>
                    <a:pt x="1883" y="2938"/>
                    <a:pt x="1" y="5544"/>
                  </a:cubicBezTo>
                  <a:lnTo>
                    <a:pt x="6554" y="10307"/>
                  </a:lnTo>
                  <a:cubicBezTo>
                    <a:pt x="7438" y="9090"/>
                    <a:pt x="8677" y="8172"/>
                    <a:pt x="10112" y="7701"/>
                  </a:cubicBezTo>
                  <a:lnTo>
                    <a:pt x="761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8"/>
            <p:cNvSpPr/>
            <p:nvPr/>
          </p:nvSpPr>
          <p:spPr>
            <a:xfrm>
              <a:off x="2236848" y="2903562"/>
              <a:ext cx="152905" cy="144954"/>
            </a:xfrm>
            <a:custGeom>
              <a:avLst/>
              <a:gdLst/>
              <a:ahLst/>
              <a:cxnLst/>
              <a:rect l="l" t="t" r="r" b="b"/>
              <a:pathLst>
                <a:path w="9481" h="8988" extrusionOk="0">
                  <a:moveTo>
                    <a:pt x="6554" y="1"/>
                  </a:moveTo>
                  <a:lnTo>
                    <a:pt x="0" y="4764"/>
                  </a:lnTo>
                  <a:cubicBezTo>
                    <a:pt x="895" y="5992"/>
                    <a:pt x="1377" y="7472"/>
                    <a:pt x="1377" y="8987"/>
                  </a:cubicBezTo>
                  <a:lnTo>
                    <a:pt x="9469" y="8987"/>
                  </a:lnTo>
                  <a:cubicBezTo>
                    <a:pt x="9480" y="5751"/>
                    <a:pt x="8459" y="2606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8"/>
            <p:cNvSpPr/>
            <p:nvPr/>
          </p:nvSpPr>
          <p:spPr>
            <a:xfrm>
              <a:off x="2179099" y="3116417"/>
              <a:ext cx="163452" cy="166242"/>
            </a:xfrm>
            <a:custGeom>
              <a:avLst/>
              <a:gdLst/>
              <a:ahLst/>
              <a:cxnLst/>
              <a:rect l="l" t="t" r="r" b="b"/>
              <a:pathLst>
                <a:path w="10135" h="10308" extrusionOk="0">
                  <a:moveTo>
                    <a:pt x="3581" y="0"/>
                  </a:moveTo>
                  <a:cubicBezTo>
                    <a:pt x="2686" y="1229"/>
                    <a:pt x="1435" y="2135"/>
                    <a:pt x="0" y="2594"/>
                  </a:cubicBezTo>
                  <a:lnTo>
                    <a:pt x="2502" y="10307"/>
                  </a:lnTo>
                  <a:cubicBezTo>
                    <a:pt x="5567" y="9309"/>
                    <a:pt x="8241" y="7369"/>
                    <a:pt x="10135" y="4764"/>
                  </a:cubicBezTo>
                  <a:lnTo>
                    <a:pt x="358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8"/>
            <p:cNvSpPr/>
            <p:nvPr/>
          </p:nvSpPr>
          <p:spPr>
            <a:xfrm>
              <a:off x="1897577" y="2903933"/>
              <a:ext cx="152727" cy="144583"/>
            </a:xfrm>
            <a:custGeom>
              <a:avLst/>
              <a:gdLst/>
              <a:ahLst/>
              <a:cxnLst/>
              <a:rect l="l" t="t" r="r" b="b"/>
              <a:pathLst>
                <a:path w="9470" h="8965" extrusionOk="0">
                  <a:moveTo>
                    <a:pt x="2916" y="1"/>
                  </a:moveTo>
                  <a:cubicBezTo>
                    <a:pt x="1022" y="2606"/>
                    <a:pt x="0" y="5739"/>
                    <a:pt x="12" y="8964"/>
                  </a:cubicBezTo>
                  <a:lnTo>
                    <a:pt x="8103" y="8964"/>
                  </a:lnTo>
                  <a:cubicBezTo>
                    <a:pt x="8103" y="7449"/>
                    <a:pt x="8574" y="5980"/>
                    <a:pt x="9469" y="4764"/>
                  </a:cubicBezTo>
                  <a:lnTo>
                    <a:pt x="291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8"/>
            <p:cNvSpPr/>
            <p:nvPr/>
          </p:nvSpPr>
          <p:spPr>
            <a:xfrm>
              <a:off x="2067309" y="3158056"/>
              <a:ext cx="152163" cy="136390"/>
            </a:xfrm>
            <a:custGeom>
              <a:avLst/>
              <a:gdLst/>
              <a:ahLst/>
              <a:cxnLst/>
              <a:rect l="l" t="t" r="r" b="b"/>
              <a:pathLst>
                <a:path w="9435" h="8457" extrusionOk="0">
                  <a:moveTo>
                    <a:pt x="2502" y="1"/>
                  </a:moveTo>
                  <a:lnTo>
                    <a:pt x="0" y="7702"/>
                  </a:lnTo>
                  <a:cubicBezTo>
                    <a:pt x="1541" y="8204"/>
                    <a:pt x="3140" y="8457"/>
                    <a:pt x="4740" y="8457"/>
                  </a:cubicBezTo>
                  <a:cubicBezTo>
                    <a:pt x="6322" y="8457"/>
                    <a:pt x="7905" y="8210"/>
                    <a:pt x="9434" y="7714"/>
                  </a:cubicBezTo>
                  <a:lnTo>
                    <a:pt x="6932" y="12"/>
                  </a:lnTo>
                  <a:cubicBezTo>
                    <a:pt x="6221" y="242"/>
                    <a:pt x="5475" y="357"/>
                    <a:pt x="4740" y="357"/>
                  </a:cubicBezTo>
                  <a:cubicBezTo>
                    <a:pt x="3983" y="357"/>
                    <a:pt x="3225" y="242"/>
                    <a:pt x="250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8"/>
            <p:cNvSpPr/>
            <p:nvPr/>
          </p:nvSpPr>
          <p:spPr>
            <a:xfrm>
              <a:off x="1944586" y="3116046"/>
              <a:ext cx="163097" cy="166242"/>
            </a:xfrm>
            <a:custGeom>
              <a:avLst/>
              <a:gdLst/>
              <a:ahLst/>
              <a:cxnLst/>
              <a:rect l="l" t="t" r="r" b="b"/>
              <a:pathLst>
                <a:path w="10113" h="10308" extrusionOk="0">
                  <a:moveTo>
                    <a:pt x="6554" y="1"/>
                  </a:moveTo>
                  <a:lnTo>
                    <a:pt x="1" y="4764"/>
                  </a:lnTo>
                  <a:cubicBezTo>
                    <a:pt x="1883" y="7369"/>
                    <a:pt x="4557" y="9309"/>
                    <a:pt x="7610" y="10307"/>
                  </a:cubicBezTo>
                  <a:lnTo>
                    <a:pt x="10112" y="2606"/>
                  </a:lnTo>
                  <a:cubicBezTo>
                    <a:pt x="8677" y="2135"/>
                    <a:pt x="7438" y="1229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8"/>
            <p:cNvSpPr/>
            <p:nvPr/>
          </p:nvSpPr>
          <p:spPr>
            <a:xfrm>
              <a:off x="1897577" y="3048492"/>
              <a:ext cx="152727" cy="144390"/>
            </a:xfrm>
            <a:custGeom>
              <a:avLst/>
              <a:gdLst/>
              <a:ahLst/>
              <a:cxnLst/>
              <a:rect l="l" t="t" r="r" b="b"/>
              <a:pathLst>
                <a:path w="9470" h="8953" extrusionOk="0">
                  <a:moveTo>
                    <a:pt x="12" y="0"/>
                  </a:moveTo>
                  <a:cubicBezTo>
                    <a:pt x="0" y="3214"/>
                    <a:pt x="1022" y="6347"/>
                    <a:pt x="2916" y="8953"/>
                  </a:cubicBezTo>
                  <a:lnTo>
                    <a:pt x="9469" y="4190"/>
                  </a:lnTo>
                  <a:cubicBezTo>
                    <a:pt x="8574" y="2973"/>
                    <a:pt x="8103" y="1504"/>
                    <a:pt x="810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8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8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 descr="Carnet Logo">
            <a:extLst>
              <a:ext uri="{FF2B5EF4-FFF2-40B4-BE49-F238E27FC236}">
                <a16:creationId xmlns:a16="http://schemas.microsoft.com/office/drawing/2014/main" id="{D03E6461-C62B-4119-9A89-5CB2C7AA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164" y="1968517"/>
            <a:ext cx="806823" cy="603233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49"/>
          <p:cNvGrpSpPr/>
          <p:nvPr/>
        </p:nvGrpSpPr>
        <p:grpSpPr>
          <a:xfrm>
            <a:off x="472722" y="1268122"/>
            <a:ext cx="323507" cy="348149"/>
            <a:chOff x="1897577" y="2802432"/>
            <a:chExt cx="492176" cy="492014"/>
          </a:xfrm>
        </p:grpSpPr>
        <p:sp>
          <p:nvSpPr>
            <p:cNvPr id="329" name="Google Shape;329;p49"/>
            <p:cNvSpPr/>
            <p:nvPr/>
          </p:nvSpPr>
          <p:spPr>
            <a:xfrm>
              <a:off x="2067309" y="2802432"/>
              <a:ext cx="152163" cy="136326"/>
            </a:xfrm>
            <a:custGeom>
              <a:avLst/>
              <a:gdLst/>
              <a:ahLst/>
              <a:cxnLst/>
              <a:rect l="l" t="t" r="r" b="b"/>
              <a:pathLst>
                <a:path w="9435" h="8453" extrusionOk="0">
                  <a:moveTo>
                    <a:pt x="4727" y="1"/>
                  </a:moveTo>
                  <a:cubicBezTo>
                    <a:pt x="3131" y="1"/>
                    <a:pt x="1537" y="250"/>
                    <a:pt x="0" y="751"/>
                  </a:cubicBezTo>
                  <a:lnTo>
                    <a:pt x="2502" y="8452"/>
                  </a:lnTo>
                  <a:cubicBezTo>
                    <a:pt x="3225" y="8211"/>
                    <a:pt x="3983" y="8097"/>
                    <a:pt x="4740" y="8097"/>
                  </a:cubicBezTo>
                  <a:cubicBezTo>
                    <a:pt x="5486" y="8097"/>
                    <a:pt x="6221" y="8211"/>
                    <a:pt x="6932" y="8441"/>
                  </a:cubicBezTo>
                  <a:lnTo>
                    <a:pt x="9434" y="740"/>
                  </a:lnTo>
                  <a:cubicBezTo>
                    <a:pt x="7901" y="248"/>
                    <a:pt x="6313" y="1"/>
                    <a:pt x="472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9"/>
            <p:cNvSpPr/>
            <p:nvPr/>
          </p:nvSpPr>
          <p:spPr>
            <a:xfrm>
              <a:off x="2179099" y="2814350"/>
              <a:ext cx="163452" cy="166049"/>
            </a:xfrm>
            <a:custGeom>
              <a:avLst/>
              <a:gdLst/>
              <a:ahLst/>
              <a:cxnLst/>
              <a:rect l="l" t="t" r="r" b="b"/>
              <a:pathLst>
                <a:path w="10135" h="10296" extrusionOk="0">
                  <a:moveTo>
                    <a:pt x="2491" y="1"/>
                  </a:moveTo>
                  <a:lnTo>
                    <a:pt x="0" y="7702"/>
                  </a:lnTo>
                  <a:cubicBezTo>
                    <a:pt x="1435" y="8161"/>
                    <a:pt x="2686" y="9079"/>
                    <a:pt x="3581" y="10296"/>
                  </a:cubicBezTo>
                  <a:lnTo>
                    <a:pt x="10135" y="5533"/>
                  </a:lnTo>
                  <a:cubicBezTo>
                    <a:pt x="8230" y="2927"/>
                    <a:pt x="5555" y="988"/>
                    <a:pt x="24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9"/>
            <p:cNvSpPr/>
            <p:nvPr/>
          </p:nvSpPr>
          <p:spPr>
            <a:xfrm>
              <a:off x="2236848" y="3048492"/>
              <a:ext cx="152905" cy="144760"/>
            </a:xfrm>
            <a:custGeom>
              <a:avLst/>
              <a:gdLst/>
              <a:ahLst/>
              <a:cxnLst/>
              <a:rect l="l" t="t" r="r" b="b"/>
              <a:pathLst>
                <a:path w="9481" h="8976" extrusionOk="0">
                  <a:moveTo>
                    <a:pt x="1377" y="0"/>
                  </a:moveTo>
                  <a:cubicBezTo>
                    <a:pt x="1377" y="1515"/>
                    <a:pt x="895" y="2996"/>
                    <a:pt x="0" y="4212"/>
                  </a:cubicBezTo>
                  <a:lnTo>
                    <a:pt x="6554" y="8976"/>
                  </a:lnTo>
                  <a:cubicBezTo>
                    <a:pt x="8459" y="6370"/>
                    <a:pt x="9480" y="3225"/>
                    <a:pt x="94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9"/>
            <p:cNvSpPr/>
            <p:nvPr/>
          </p:nvSpPr>
          <p:spPr>
            <a:xfrm>
              <a:off x="1944586" y="2814543"/>
              <a:ext cx="163097" cy="166226"/>
            </a:xfrm>
            <a:custGeom>
              <a:avLst/>
              <a:gdLst/>
              <a:ahLst/>
              <a:cxnLst/>
              <a:rect l="l" t="t" r="r" b="b"/>
              <a:pathLst>
                <a:path w="10113" h="10307" extrusionOk="0">
                  <a:moveTo>
                    <a:pt x="7610" y="0"/>
                  </a:moveTo>
                  <a:cubicBezTo>
                    <a:pt x="4557" y="999"/>
                    <a:pt x="1883" y="2938"/>
                    <a:pt x="1" y="5544"/>
                  </a:cubicBezTo>
                  <a:lnTo>
                    <a:pt x="6554" y="10307"/>
                  </a:lnTo>
                  <a:cubicBezTo>
                    <a:pt x="7438" y="9090"/>
                    <a:pt x="8677" y="8172"/>
                    <a:pt x="10112" y="7701"/>
                  </a:cubicBezTo>
                  <a:lnTo>
                    <a:pt x="761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9"/>
            <p:cNvSpPr/>
            <p:nvPr/>
          </p:nvSpPr>
          <p:spPr>
            <a:xfrm>
              <a:off x="2236848" y="2903562"/>
              <a:ext cx="152905" cy="144954"/>
            </a:xfrm>
            <a:custGeom>
              <a:avLst/>
              <a:gdLst/>
              <a:ahLst/>
              <a:cxnLst/>
              <a:rect l="l" t="t" r="r" b="b"/>
              <a:pathLst>
                <a:path w="9481" h="8988" extrusionOk="0">
                  <a:moveTo>
                    <a:pt x="6554" y="1"/>
                  </a:moveTo>
                  <a:lnTo>
                    <a:pt x="0" y="4764"/>
                  </a:lnTo>
                  <a:cubicBezTo>
                    <a:pt x="895" y="5992"/>
                    <a:pt x="1377" y="7472"/>
                    <a:pt x="1377" y="8987"/>
                  </a:cubicBezTo>
                  <a:lnTo>
                    <a:pt x="9469" y="8987"/>
                  </a:lnTo>
                  <a:cubicBezTo>
                    <a:pt x="9480" y="5751"/>
                    <a:pt x="8459" y="2606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9"/>
            <p:cNvSpPr/>
            <p:nvPr/>
          </p:nvSpPr>
          <p:spPr>
            <a:xfrm>
              <a:off x="2179099" y="3116417"/>
              <a:ext cx="163452" cy="166242"/>
            </a:xfrm>
            <a:custGeom>
              <a:avLst/>
              <a:gdLst/>
              <a:ahLst/>
              <a:cxnLst/>
              <a:rect l="l" t="t" r="r" b="b"/>
              <a:pathLst>
                <a:path w="10135" h="10308" extrusionOk="0">
                  <a:moveTo>
                    <a:pt x="3581" y="0"/>
                  </a:moveTo>
                  <a:cubicBezTo>
                    <a:pt x="2686" y="1229"/>
                    <a:pt x="1435" y="2135"/>
                    <a:pt x="0" y="2594"/>
                  </a:cubicBezTo>
                  <a:lnTo>
                    <a:pt x="2502" y="10307"/>
                  </a:lnTo>
                  <a:cubicBezTo>
                    <a:pt x="5567" y="9309"/>
                    <a:pt x="8241" y="7369"/>
                    <a:pt x="10135" y="4764"/>
                  </a:cubicBezTo>
                  <a:lnTo>
                    <a:pt x="358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9"/>
            <p:cNvSpPr/>
            <p:nvPr/>
          </p:nvSpPr>
          <p:spPr>
            <a:xfrm>
              <a:off x="1897577" y="2903933"/>
              <a:ext cx="152727" cy="144583"/>
            </a:xfrm>
            <a:custGeom>
              <a:avLst/>
              <a:gdLst/>
              <a:ahLst/>
              <a:cxnLst/>
              <a:rect l="l" t="t" r="r" b="b"/>
              <a:pathLst>
                <a:path w="9470" h="8965" extrusionOk="0">
                  <a:moveTo>
                    <a:pt x="2916" y="1"/>
                  </a:moveTo>
                  <a:cubicBezTo>
                    <a:pt x="1022" y="2606"/>
                    <a:pt x="0" y="5739"/>
                    <a:pt x="12" y="8964"/>
                  </a:cubicBezTo>
                  <a:lnTo>
                    <a:pt x="8103" y="8964"/>
                  </a:lnTo>
                  <a:cubicBezTo>
                    <a:pt x="8103" y="7449"/>
                    <a:pt x="8574" y="5980"/>
                    <a:pt x="9469" y="4764"/>
                  </a:cubicBezTo>
                  <a:lnTo>
                    <a:pt x="291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9"/>
            <p:cNvSpPr/>
            <p:nvPr/>
          </p:nvSpPr>
          <p:spPr>
            <a:xfrm>
              <a:off x="2067309" y="3158056"/>
              <a:ext cx="152163" cy="136390"/>
            </a:xfrm>
            <a:custGeom>
              <a:avLst/>
              <a:gdLst/>
              <a:ahLst/>
              <a:cxnLst/>
              <a:rect l="l" t="t" r="r" b="b"/>
              <a:pathLst>
                <a:path w="9435" h="8457" extrusionOk="0">
                  <a:moveTo>
                    <a:pt x="2502" y="1"/>
                  </a:moveTo>
                  <a:lnTo>
                    <a:pt x="0" y="7702"/>
                  </a:lnTo>
                  <a:cubicBezTo>
                    <a:pt x="1541" y="8204"/>
                    <a:pt x="3140" y="8457"/>
                    <a:pt x="4740" y="8457"/>
                  </a:cubicBezTo>
                  <a:cubicBezTo>
                    <a:pt x="6322" y="8457"/>
                    <a:pt x="7905" y="8210"/>
                    <a:pt x="9434" y="7714"/>
                  </a:cubicBezTo>
                  <a:lnTo>
                    <a:pt x="6932" y="12"/>
                  </a:lnTo>
                  <a:cubicBezTo>
                    <a:pt x="6221" y="242"/>
                    <a:pt x="5475" y="357"/>
                    <a:pt x="4740" y="357"/>
                  </a:cubicBezTo>
                  <a:cubicBezTo>
                    <a:pt x="3983" y="357"/>
                    <a:pt x="3225" y="242"/>
                    <a:pt x="250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9"/>
            <p:cNvSpPr/>
            <p:nvPr/>
          </p:nvSpPr>
          <p:spPr>
            <a:xfrm>
              <a:off x="1944586" y="3116046"/>
              <a:ext cx="163097" cy="166242"/>
            </a:xfrm>
            <a:custGeom>
              <a:avLst/>
              <a:gdLst/>
              <a:ahLst/>
              <a:cxnLst/>
              <a:rect l="l" t="t" r="r" b="b"/>
              <a:pathLst>
                <a:path w="10113" h="10308" extrusionOk="0">
                  <a:moveTo>
                    <a:pt x="6554" y="1"/>
                  </a:moveTo>
                  <a:lnTo>
                    <a:pt x="1" y="4764"/>
                  </a:lnTo>
                  <a:cubicBezTo>
                    <a:pt x="1883" y="7369"/>
                    <a:pt x="4557" y="9309"/>
                    <a:pt x="7610" y="10307"/>
                  </a:cubicBezTo>
                  <a:lnTo>
                    <a:pt x="10112" y="2606"/>
                  </a:lnTo>
                  <a:cubicBezTo>
                    <a:pt x="8677" y="2135"/>
                    <a:pt x="7438" y="1229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9"/>
            <p:cNvSpPr/>
            <p:nvPr/>
          </p:nvSpPr>
          <p:spPr>
            <a:xfrm>
              <a:off x="1897577" y="3048492"/>
              <a:ext cx="152727" cy="144390"/>
            </a:xfrm>
            <a:custGeom>
              <a:avLst/>
              <a:gdLst/>
              <a:ahLst/>
              <a:cxnLst/>
              <a:rect l="l" t="t" r="r" b="b"/>
              <a:pathLst>
                <a:path w="9470" h="8953" extrusionOk="0">
                  <a:moveTo>
                    <a:pt x="12" y="0"/>
                  </a:moveTo>
                  <a:cubicBezTo>
                    <a:pt x="0" y="3214"/>
                    <a:pt x="1022" y="6347"/>
                    <a:pt x="2916" y="8953"/>
                  </a:cubicBezTo>
                  <a:lnTo>
                    <a:pt x="9469" y="4190"/>
                  </a:lnTo>
                  <a:cubicBezTo>
                    <a:pt x="8574" y="2973"/>
                    <a:pt x="8103" y="1504"/>
                    <a:pt x="810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9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9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49"/>
          <p:cNvSpPr txBox="1">
            <a:spLocks noGrp="1"/>
          </p:cNvSpPr>
          <p:nvPr>
            <p:ph type="ctrTitle" idx="4294967295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ESTADO DEL ARTE</a:t>
            </a:r>
            <a:endParaRPr sz="3000"/>
          </a:p>
        </p:txBody>
      </p:sp>
      <p:pic>
        <p:nvPicPr>
          <p:cNvPr id="342" name="Google Shape;3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9"/>
          <p:cNvSpPr txBox="1"/>
          <p:nvPr/>
        </p:nvSpPr>
        <p:spPr>
          <a:xfrm>
            <a:off x="796225" y="1129850"/>
            <a:ext cx="3742200" cy="10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“Variability of time-domain indices of dynamic cerebral autoregulation”</a:t>
            </a:r>
            <a:endParaRPr sz="2000" b="1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4" name="Google Shape;344;p49"/>
          <p:cNvSpPr txBox="1"/>
          <p:nvPr/>
        </p:nvSpPr>
        <p:spPr>
          <a:xfrm>
            <a:off x="1082850" y="2062175"/>
            <a:ext cx="30177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Año: </a:t>
            </a:r>
            <a:r>
              <a:rPr lang="en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2003.</a:t>
            </a:r>
            <a:endParaRPr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Autores: </a:t>
            </a:r>
            <a:r>
              <a:rPr lang="es-CL" dirty="0" err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R.Panerai</a:t>
            </a:r>
            <a:r>
              <a:rPr lang="es-CL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es-CL" dirty="0" err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P.Eames</a:t>
            </a:r>
            <a:r>
              <a:rPr lang="es-CL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es-CL" dirty="0" err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J.Potter</a:t>
            </a:r>
            <a:r>
              <a:rPr lang="es-CL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45" name="Google Shape;345;p49"/>
          <p:cNvGrpSpPr/>
          <p:nvPr/>
        </p:nvGrpSpPr>
        <p:grpSpPr>
          <a:xfrm>
            <a:off x="472722" y="3174947"/>
            <a:ext cx="323507" cy="348149"/>
            <a:chOff x="1897577" y="2802432"/>
            <a:chExt cx="492176" cy="492014"/>
          </a:xfrm>
        </p:grpSpPr>
        <p:sp>
          <p:nvSpPr>
            <p:cNvPr id="346" name="Google Shape;346;p49"/>
            <p:cNvSpPr/>
            <p:nvPr/>
          </p:nvSpPr>
          <p:spPr>
            <a:xfrm>
              <a:off x="2067309" y="2802432"/>
              <a:ext cx="152163" cy="136326"/>
            </a:xfrm>
            <a:custGeom>
              <a:avLst/>
              <a:gdLst/>
              <a:ahLst/>
              <a:cxnLst/>
              <a:rect l="l" t="t" r="r" b="b"/>
              <a:pathLst>
                <a:path w="9435" h="8453" extrusionOk="0">
                  <a:moveTo>
                    <a:pt x="4727" y="1"/>
                  </a:moveTo>
                  <a:cubicBezTo>
                    <a:pt x="3131" y="1"/>
                    <a:pt x="1537" y="250"/>
                    <a:pt x="0" y="751"/>
                  </a:cubicBezTo>
                  <a:lnTo>
                    <a:pt x="2502" y="8452"/>
                  </a:lnTo>
                  <a:cubicBezTo>
                    <a:pt x="3225" y="8211"/>
                    <a:pt x="3983" y="8097"/>
                    <a:pt x="4740" y="8097"/>
                  </a:cubicBezTo>
                  <a:cubicBezTo>
                    <a:pt x="5486" y="8097"/>
                    <a:pt x="6221" y="8211"/>
                    <a:pt x="6932" y="8441"/>
                  </a:cubicBezTo>
                  <a:lnTo>
                    <a:pt x="9434" y="740"/>
                  </a:lnTo>
                  <a:cubicBezTo>
                    <a:pt x="7901" y="248"/>
                    <a:pt x="6313" y="1"/>
                    <a:pt x="472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9"/>
            <p:cNvSpPr/>
            <p:nvPr/>
          </p:nvSpPr>
          <p:spPr>
            <a:xfrm>
              <a:off x="2179099" y="2814350"/>
              <a:ext cx="163452" cy="166049"/>
            </a:xfrm>
            <a:custGeom>
              <a:avLst/>
              <a:gdLst/>
              <a:ahLst/>
              <a:cxnLst/>
              <a:rect l="l" t="t" r="r" b="b"/>
              <a:pathLst>
                <a:path w="10135" h="10296" extrusionOk="0">
                  <a:moveTo>
                    <a:pt x="2491" y="1"/>
                  </a:moveTo>
                  <a:lnTo>
                    <a:pt x="0" y="7702"/>
                  </a:lnTo>
                  <a:cubicBezTo>
                    <a:pt x="1435" y="8161"/>
                    <a:pt x="2686" y="9079"/>
                    <a:pt x="3581" y="10296"/>
                  </a:cubicBezTo>
                  <a:lnTo>
                    <a:pt x="10135" y="5533"/>
                  </a:lnTo>
                  <a:cubicBezTo>
                    <a:pt x="8230" y="2927"/>
                    <a:pt x="5555" y="988"/>
                    <a:pt x="24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9"/>
            <p:cNvSpPr/>
            <p:nvPr/>
          </p:nvSpPr>
          <p:spPr>
            <a:xfrm>
              <a:off x="2236848" y="3048492"/>
              <a:ext cx="152905" cy="144760"/>
            </a:xfrm>
            <a:custGeom>
              <a:avLst/>
              <a:gdLst/>
              <a:ahLst/>
              <a:cxnLst/>
              <a:rect l="l" t="t" r="r" b="b"/>
              <a:pathLst>
                <a:path w="9481" h="8976" extrusionOk="0">
                  <a:moveTo>
                    <a:pt x="1377" y="0"/>
                  </a:moveTo>
                  <a:cubicBezTo>
                    <a:pt x="1377" y="1515"/>
                    <a:pt x="895" y="2996"/>
                    <a:pt x="0" y="4212"/>
                  </a:cubicBezTo>
                  <a:lnTo>
                    <a:pt x="6554" y="8976"/>
                  </a:lnTo>
                  <a:cubicBezTo>
                    <a:pt x="8459" y="6370"/>
                    <a:pt x="9480" y="3225"/>
                    <a:pt x="94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9"/>
            <p:cNvSpPr/>
            <p:nvPr/>
          </p:nvSpPr>
          <p:spPr>
            <a:xfrm>
              <a:off x="1944586" y="2814543"/>
              <a:ext cx="163097" cy="166226"/>
            </a:xfrm>
            <a:custGeom>
              <a:avLst/>
              <a:gdLst/>
              <a:ahLst/>
              <a:cxnLst/>
              <a:rect l="l" t="t" r="r" b="b"/>
              <a:pathLst>
                <a:path w="10113" h="10307" extrusionOk="0">
                  <a:moveTo>
                    <a:pt x="7610" y="0"/>
                  </a:moveTo>
                  <a:cubicBezTo>
                    <a:pt x="4557" y="999"/>
                    <a:pt x="1883" y="2938"/>
                    <a:pt x="1" y="5544"/>
                  </a:cubicBezTo>
                  <a:lnTo>
                    <a:pt x="6554" y="10307"/>
                  </a:lnTo>
                  <a:cubicBezTo>
                    <a:pt x="7438" y="9090"/>
                    <a:pt x="8677" y="8172"/>
                    <a:pt x="10112" y="7701"/>
                  </a:cubicBezTo>
                  <a:lnTo>
                    <a:pt x="761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9"/>
            <p:cNvSpPr/>
            <p:nvPr/>
          </p:nvSpPr>
          <p:spPr>
            <a:xfrm>
              <a:off x="2236848" y="2903562"/>
              <a:ext cx="152905" cy="144954"/>
            </a:xfrm>
            <a:custGeom>
              <a:avLst/>
              <a:gdLst/>
              <a:ahLst/>
              <a:cxnLst/>
              <a:rect l="l" t="t" r="r" b="b"/>
              <a:pathLst>
                <a:path w="9481" h="8988" extrusionOk="0">
                  <a:moveTo>
                    <a:pt x="6554" y="1"/>
                  </a:moveTo>
                  <a:lnTo>
                    <a:pt x="0" y="4764"/>
                  </a:lnTo>
                  <a:cubicBezTo>
                    <a:pt x="895" y="5992"/>
                    <a:pt x="1377" y="7472"/>
                    <a:pt x="1377" y="8987"/>
                  </a:cubicBezTo>
                  <a:lnTo>
                    <a:pt x="9469" y="8987"/>
                  </a:lnTo>
                  <a:cubicBezTo>
                    <a:pt x="9480" y="5751"/>
                    <a:pt x="8459" y="2606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9"/>
            <p:cNvSpPr/>
            <p:nvPr/>
          </p:nvSpPr>
          <p:spPr>
            <a:xfrm>
              <a:off x="2179099" y="3116417"/>
              <a:ext cx="163452" cy="166242"/>
            </a:xfrm>
            <a:custGeom>
              <a:avLst/>
              <a:gdLst/>
              <a:ahLst/>
              <a:cxnLst/>
              <a:rect l="l" t="t" r="r" b="b"/>
              <a:pathLst>
                <a:path w="10135" h="10308" extrusionOk="0">
                  <a:moveTo>
                    <a:pt x="3581" y="0"/>
                  </a:moveTo>
                  <a:cubicBezTo>
                    <a:pt x="2686" y="1229"/>
                    <a:pt x="1435" y="2135"/>
                    <a:pt x="0" y="2594"/>
                  </a:cubicBezTo>
                  <a:lnTo>
                    <a:pt x="2502" y="10307"/>
                  </a:lnTo>
                  <a:cubicBezTo>
                    <a:pt x="5567" y="9309"/>
                    <a:pt x="8241" y="7369"/>
                    <a:pt x="10135" y="4764"/>
                  </a:cubicBezTo>
                  <a:lnTo>
                    <a:pt x="358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9"/>
            <p:cNvSpPr/>
            <p:nvPr/>
          </p:nvSpPr>
          <p:spPr>
            <a:xfrm>
              <a:off x="1897577" y="2903933"/>
              <a:ext cx="152727" cy="144583"/>
            </a:xfrm>
            <a:custGeom>
              <a:avLst/>
              <a:gdLst/>
              <a:ahLst/>
              <a:cxnLst/>
              <a:rect l="l" t="t" r="r" b="b"/>
              <a:pathLst>
                <a:path w="9470" h="8965" extrusionOk="0">
                  <a:moveTo>
                    <a:pt x="2916" y="1"/>
                  </a:moveTo>
                  <a:cubicBezTo>
                    <a:pt x="1022" y="2606"/>
                    <a:pt x="0" y="5739"/>
                    <a:pt x="12" y="8964"/>
                  </a:cubicBezTo>
                  <a:lnTo>
                    <a:pt x="8103" y="8964"/>
                  </a:lnTo>
                  <a:cubicBezTo>
                    <a:pt x="8103" y="7449"/>
                    <a:pt x="8574" y="5980"/>
                    <a:pt x="9469" y="4764"/>
                  </a:cubicBezTo>
                  <a:lnTo>
                    <a:pt x="291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9"/>
            <p:cNvSpPr/>
            <p:nvPr/>
          </p:nvSpPr>
          <p:spPr>
            <a:xfrm>
              <a:off x="2067309" y="3158056"/>
              <a:ext cx="152163" cy="136390"/>
            </a:xfrm>
            <a:custGeom>
              <a:avLst/>
              <a:gdLst/>
              <a:ahLst/>
              <a:cxnLst/>
              <a:rect l="l" t="t" r="r" b="b"/>
              <a:pathLst>
                <a:path w="9435" h="8457" extrusionOk="0">
                  <a:moveTo>
                    <a:pt x="2502" y="1"/>
                  </a:moveTo>
                  <a:lnTo>
                    <a:pt x="0" y="7702"/>
                  </a:lnTo>
                  <a:cubicBezTo>
                    <a:pt x="1541" y="8204"/>
                    <a:pt x="3140" y="8457"/>
                    <a:pt x="4740" y="8457"/>
                  </a:cubicBezTo>
                  <a:cubicBezTo>
                    <a:pt x="6322" y="8457"/>
                    <a:pt x="7905" y="8210"/>
                    <a:pt x="9434" y="7714"/>
                  </a:cubicBezTo>
                  <a:lnTo>
                    <a:pt x="6932" y="12"/>
                  </a:lnTo>
                  <a:cubicBezTo>
                    <a:pt x="6221" y="242"/>
                    <a:pt x="5475" y="357"/>
                    <a:pt x="4740" y="357"/>
                  </a:cubicBezTo>
                  <a:cubicBezTo>
                    <a:pt x="3983" y="357"/>
                    <a:pt x="3225" y="242"/>
                    <a:pt x="250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9"/>
            <p:cNvSpPr/>
            <p:nvPr/>
          </p:nvSpPr>
          <p:spPr>
            <a:xfrm>
              <a:off x="1944586" y="3116046"/>
              <a:ext cx="163097" cy="166242"/>
            </a:xfrm>
            <a:custGeom>
              <a:avLst/>
              <a:gdLst/>
              <a:ahLst/>
              <a:cxnLst/>
              <a:rect l="l" t="t" r="r" b="b"/>
              <a:pathLst>
                <a:path w="10113" h="10308" extrusionOk="0">
                  <a:moveTo>
                    <a:pt x="6554" y="1"/>
                  </a:moveTo>
                  <a:lnTo>
                    <a:pt x="1" y="4764"/>
                  </a:lnTo>
                  <a:cubicBezTo>
                    <a:pt x="1883" y="7369"/>
                    <a:pt x="4557" y="9309"/>
                    <a:pt x="7610" y="10307"/>
                  </a:cubicBezTo>
                  <a:lnTo>
                    <a:pt x="10112" y="2606"/>
                  </a:lnTo>
                  <a:cubicBezTo>
                    <a:pt x="8677" y="2135"/>
                    <a:pt x="7438" y="1229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9"/>
            <p:cNvSpPr/>
            <p:nvPr/>
          </p:nvSpPr>
          <p:spPr>
            <a:xfrm>
              <a:off x="1897577" y="3048492"/>
              <a:ext cx="152727" cy="144390"/>
            </a:xfrm>
            <a:custGeom>
              <a:avLst/>
              <a:gdLst/>
              <a:ahLst/>
              <a:cxnLst/>
              <a:rect l="l" t="t" r="r" b="b"/>
              <a:pathLst>
                <a:path w="9470" h="8953" extrusionOk="0">
                  <a:moveTo>
                    <a:pt x="12" y="0"/>
                  </a:moveTo>
                  <a:cubicBezTo>
                    <a:pt x="0" y="3214"/>
                    <a:pt x="1022" y="6347"/>
                    <a:pt x="2916" y="8953"/>
                  </a:cubicBezTo>
                  <a:lnTo>
                    <a:pt x="9469" y="4190"/>
                  </a:lnTo>
                  <a:cubicBezTo>
                    <a:pt x="8574" y="2973"/>
                    <a:pt x="8103" y="1504"/>
                    <a:pt x="810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9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9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49"/>
          <p:cNvSpPr txBox="1"/>
          <p:nvPr/>
        </p:nvSpPr>
        <p:spPr>
          <a:xfrm>
            <a:off x="720600" y="2970875"/>
            <a:ext cx="37422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“Unconstrained parameter estimation for assessment of dynamic cerebral autoregulation”</a:t>
            </a:r>
            <a:endParaRPr sz="2000" b="1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" name="Google Shape;359;p49"/>
          <p:cNvSpPr txBox="1"/>
          <p:nvPr/>
        </p:nvSpPr>
        <p:spPr>
          <a:xfrm>
            <a:off x="1082849" y="4121400"/>
            <a:ext cx="4094269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Año: </a:t>
            </a:r>
            <a:r>
              <a:rPr lang="en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2008.</a:t>
            </a:r>
            <a:endParaRPr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Autores: </a:t>
            </a:r>
            <a:r>
              <a:rPr lang="pt-BR" dirty="0" err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M.Chacón</a:t>
            </a:r>
            <a:r>
              <a:rPr lang="pt-BR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N.Nuñez</a:t>
            </a:r>
            <a:r>
              <a:rPr lang="pt-BR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C.Henríquez,R.Panerai</a:t>
            </a:r>
            <a:r>
              <a:rPr lang="pt-BR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r>
              <a:rPr lang="en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>
            <a:spLocks noGrp="1"/>
          </p:cNvSpPr>
          <p:nvPr>
            <p:ph type="ctrTitle" idx="4294967295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ESTADO DEL ARTE</a:t>
            </a:r>
            <a:endParaRPr sz="3000"/>
          </a:p>
        </p:txBody>
      </p:sp>
      <p:pic>
        <p:nvPicPr>
          <p:cNvPr id="365" name="Google Shape;36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50"/>
          <p:cNvGrpSpPr/>
          <p:nvPr/>
        </p:nvGrpSpPr>
        <p:grpSpPr>
          <a:xfrm>
            <a:off x="472722" y="1268122"/>
            <a:ext cx="323507" cy="348149"/>
            <a:chOff x="1897577" y="2802432"/>
            <a:chExt cx="492176" cy="492014"/>
          </a:xfrm>
        </p:grpSpPr>
        <p:sp>
          <p:nvSpPr>
            <p:cNvPr id="367" name="Google Shape;367;p50"/>
            <p:cNvSpPr/>
            <p:nvPr/>
          </p:nvSpPr>
          <p:spPr>
            <a:xfrm>
              <a:off x="2067309" y="2802432"/>
              <a:ext cx="152163" cy="136326"/>
            </a:xfrm>
            <a:custGeom>
              <a:avLst/>
              <a:gdLst/>
              <a:ahLst/>
              <a:cxnLst/>
              <a:rect l="l" t="t" r="r" b="b"/>
              <a:pathLst>
                <a:path w="9435" h="8453" extrusionOk="0">
                  <a:moveTo>
                    <a:pt x="4727" y="1"/>
                  </a:moveTo>
                  <a:cubicBezTo>
                    <a:pt x="3131" y="1"/>
                    <a:pt x="1537" y="250"/>
                    <a:pt x="0" y="751"/>
                  </a:cubicBezTo>
                  <a:lnTo>
                    <a:pt x="2502" y="8452"/>
                  </a:lnTo>
                  <a:cubicBezTo>
                    <a:pt x="3225" y="8211"/>
                    <a:pt x="3983" y="8097"/>
                    <a:pt x="4740" y="8097"/>
                  </a:cubicBezTo>
                  <a:cubicBezTo>
                    <a:pt x="5486" y="8097"/>
                    <a:pt x="6221" y="8211"/>
                    <a:pt x="6932" y="8441"/>
                  </a:cubicBezTo>
                  <a:lnTo>
                    <a:pt x="9434" y="740"/>
                  </a:lnTo>
                  <a:cubicBezTo>
                    <a:pt x="7901" y="248"/>
                    <a:pt x="6313" y="1"/>
                    <a:pt x="472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0"/>
            <p:cNvSpPr/>
            <p:nvPr/>
          </p:nvSpPr>
          <p:spPr>
            <a:xfrm>
              <a:off x="2179099" y="2814350"/>
              <a:ext cx="163452" cy="166049"/>
            </a:xfrm>
            <a:custGeom>
              <a:avLst/>
              <a:gdLst/>
              <a:ahLst/>
              <a:cxnLst/>
              <a:rect l="l" t="t" r="r" b="b"/>
              <a:pathLst>
                <a:path w="10135" h="10296" extrusionOk="0">
                  <a:moveTo>
                    <a:pt x="2491" y="1"/>
                  </a:moveTo>
                  <a:lnTo>
                    <a:pt x="0" y="7702"/>
                  </a:lnTo>
                  <a:cubicBezTo>
                    <a:pt x="1435" y="8161"/>
                    <a:pt x="2686" y="9079"/>
                    <a:pt x="3581" y="10296"/>
                  </a:cubicBezTo>
                  <a:lnTo>
                    <a:pt x="10135" y="5533"/>
                  </a:lnTo>
                  <a:cubicBezTo>
                    <a:pt x="8230" y="2927"/>
                    <a:pt x="5555" y="988"/>
                    <a:pt x="24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0"/>
            <p:cNvSpPr/>
            <p:nvPr/>
          </p:nvSpPr>
          <p:spPr>
            <a:xfrm>
              <a:off x="2236848" y="3048492"/>
              <a:ext cx="152905" cy="144760"/>
            </a:xfrm>
            <a:custGeom>
              <a:avLst/>
              <a:gdLst/>
              <a:ahLst/>
              <a:cxnLst/>
              <a:rect l="l" t="t" r="r" b="b"/>
              <a:pathLst>
                <a:path w="9481" h="8976" extrusionOk="0">
                  <a:moveTo>
                    <a:pt x="1377" y="0"/>
                  </a:moveTo>
                  <a:cubicBezTo>
                    <a:pt x="1377" y="1515"/>
                    <a:pt x="895" y="2996"/>
                    <a:pt x="0" y="4212"/>
                  </a:cubicBezTo>
                  <a:lnTo>
                    <a:pt x="6554" y="8976"/>
                  </a:lnTo>
                  <a:cubicBezTo>
                    <a:pt x="8459" y="6370"/>
                    <a:pt x="9480" y="3225"/>
                    <a:pt x="94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0"/>
            <p:cNvSpPr/>
            <p:nvPr/>
          </p:nvSpPr>
          <p:spPr>
            <a:xfrm>
              <a:off x="1944586" y="2814543"/>
              <a:ext cx="163097" cy="166226"/>
            </a:xfrm>
            <a:custGeom>
              <a:avLst/>
              <a:gdLst/>
              <a:ahLst/>
              <a:cxnLst/>
              <a:rect l="l" t="t" r="r" b="b"/>
              <a:pathLst>
                <a:path w="10113" h="10307" extrusionOk="0">
                  <a:moveTo>
                    <a:pt x="7610" y="0"/>
                  </a:moveTo>
                  <a:cubicBezTo>
                    <a:pt x="4557" y="999"/>
                    <a:pt x="1883" y="2938"/>
                    <a:pt x="1" y="5544"/>
                  </a:cubicBezTo>
                  <a:lnTo>
                    <a:pt x="6554" y="10307"/>
                  </a:lnTo>
                  <a:cubicBezTo>
                    <a:pt x="7438" y="9090"/>
                    <a:pt x="8677" y="8172"/>
                    <a:pt x="10112" y="7701"/>
                  </a:cubicBezTo>
                  <a:lnTo>
                    <a:pt x="761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0"/>
            <p:cNvSpPr/>
            <p:nvPr/>
          </p:nvSpPr>
          <p:spPr>
            <a:xfrm>
              <a:off x="2236848" y="2903562"/>
              <a:ext cx="152905" cy="144954"/>
            </a:xfrm>
            <a:custGeom>
              <a:avLst/>
              <a:gdLst/>
              <a:ahLst/>
              <a:cxnLst/>
              <a:rect l="l" t="t" r="r" b="b"/>
              <a:pathLst>
                <a:path w="9481" h="8988" extrusionOk="0">
                  <a:moveTo>
                    <a:pt x="6554" y="1"/>
                  </a:moveTo>
                  <a:lnTo>
                    <a:pt x="0" y="4764"/>
                  </a:lnTo>
                  <a:cubicBezTo>
                    <a:pt x="895" y="5992"/>
                    <a:pt x="1377" y="7472"/>
                    <a:pt x="1377" y="8987"/>
                  </a:cubicBezTo>
                  <a:lnTo>
                    <a:pt x="9469" y="8987"/>
                  </a:lnTo>
                  <a:cubicBezTo>
                    <a:pt x="9480" y="5751"/>
                    <a:pt x="8459" y="2606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0"/>
            <p:cNvSpPr/>
            <p:nvPr/>
          </p:nvSpPr>
          <p:spPr>
            <a:xfrm>
              <a:off x="2179099" y="3116417"/>
              <a:ext cx="163452" cy="166242"/>
            </a:xfrm>
            <a:custGeom>
              <a:avLst/>
              <a:gdLst/>
              <a:ahLst/>
              <a:cxnLst/>
              <a:rect l="l" t="t" r="r" b="b"/>
              <a:pathLst>
                <a:path w="10135" h="10308" extrusionOk="0">
                  <a:moveTo>
                    <a:pt x="3581" y="0"/>
                  </a:moveTo>
                  <a:cubicBezTo>
                    <a:pt x="2686" y="1229"/>
                    <a:pt x="1435" y="2135"/>
                    <a:pt x="0" y="2594"/>
                  </a:cubicBezTo>
                  <a:lnTo>
                    <a:pt x="2502" y="10307"/>
                  </a:lnTo>
                  <a:cubicBezTo>
                    <a:pt x="5567" y="9309"/>
                    <a:pt x="8241" y="7369"/>
                    <a:pt x="10135" y="4764"/>
                  </a:cubicBezTo>
                  <a:lnTo>
                    <a:pt x="358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0"/>
            <p:cNvSpPr/>
            <p:nvPr/>
          </p:nvSpPr>
          <p:spPr>
            <a:xfrm>
              <a:off x="1897577" y="2903933"/>
              <a:ext cx="152727" cy="144583"/>
            </a:xfrm>
            <a:custGeom>
              <a:avLst/>
              <a:gdLst/>
              <a:ahLst/>
              <a:cxnLst/>
              <a:rect l="l" t="t" r="r" b="b"/>
              <a:pathLst>
                <a:path w="9470" h="8965" extrusionOk="0">
                  <a:moveTo>
                    <a:pt x="2916" y="1"/>
                  </a:moveTo>
                  <a:cubicBezTo>
                    <a:pt x="1022" y="2606"/>
                    <a:pt x="0" y="5739"/>
                    <a:pt x="12" y="8964"/>
                  </a:cubicBezTo>
                  <a:lnTo>
                    <a:pt x="8103" y="8964"/>
                  </a:lnTo>
                  <a:cubicBezTo>
                    <a:pt x="8103" y="7449"/>
                    <a:pt x="8574" y="5980"/>
                    <a:pt x="9469" y="4764"/>
                  </a:cubicBezTo>
                  <a:lnTo>
                    <a:pt x="291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0"/>
            <p:cNvSpPr/>
            <p:nvPr/>
          </p:nvSpPr>
          <p:spPr>
            <a:xfrm>
              <a:off x="2067309" y="3158056"/>
              <a:ext cx="152163" cy="136390"/>
            </a:xfrm>
            <a:custGeom>
              <a:avLst/>
              <a:gdLst/>
              <a:ahLst/>
              <a:cxnLst/>
              <a:rect l="l" t="t" r="r" b="b"/>
              <a:pathLst>
                <a:path w="9435" h="8457" extrusionOk="0">
                  <a:moveTo>
                    <a:pt x="2502" y="1"/>
                  </a:moveTo>
                  <a:lnTo>
                    <a:pt x="0" y="7702"/>
                  </a:lnTo>
                  <a:cubicBezTo>
                    <a:pt x="1541" y="8204"/>
                    <a:pt x="3140" y="8457"/>
                    <a:pt x="4740" y="8457"/>
                  </a:cubicBezTo>
                  <a:cubicBezTo>
                    <a:pt x="6322" y="8457"/>
                    <a:pt x="7905" y="8210"/>
                    <a:pt x="9434" y="7714"/>
                  </a:cubicBezTo>
                  <a:lnTo>
                    <a:pt x="6932" y="12"/>
                  </a:lnTo>
                  <a:cubicBezTo>
                    <a:pt x="6221" y="242"/>
                    <a:pt x="5475" y="357"/>
                    <a:pt x="4740" y="357"/>
                  </a:cubicBezTo>
                  <a:cubicBezTo>
                    <a:pt x="3983" y="357"/>
                    <a:pt x="3225" y="242"/>
                    <a:pt x="250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0"/>
            <p:cNvSpPr/>
            <p:nvPr/>
          </p:nvSpPr>
          <p:spPr>
            <a:xfrm>
              <a:off x="1944586" y="3116046"/>
              <a:ext cx="163097" cy="166242"/>
            </a:xfrm>
            <a:custGeom>
              <a:avLst/>
              <a:gdLst/>
              <a:ahLst/>
              <a:cxnLst/>
              <a:rect l="l" t="t" r="r" b="b"/>
              <a:pathLst>
                <a:path w="10113" h="10308" extrusionOk="0">
                  <a:moveTo>
                    <a:pt x="6554" y="1"/>
                  </a:moveTo>
                  <a:lnTo>
                    <a:pt x="1" y="4764"/>
                  </a:lnTo>
                  <a:cubicBezTo>
                    <a:pt x="1883" y="7369"/>
                    <a:pt x="4557" y="9309"/>
                    <a:pt x="7610" y="10307"/>
                  </a:cubicBezTo>
                  <a:lnTo>
                    <a:pt x="10112" y="2606"/>
                  </a:lnTo>
                  <a:cubicBezTo>
                    <a:pt x="8677" y="2135"/>
                    <a:pt x="7438" y="1229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0"/>
            <p:cNvSpPr/>
            <p:nvPr/>
          </p:nvSpPr>
          <p:spPr>
            <a:xfrm>
              <a:off x="1897577" y="3048492"/>
              <a:ext cx="152727" cy="144390"/>
            </a:xfrm>
            <a:custGeom>
              <a:avLst/>
              <a:gdLst/>
              <a:ahLst/>
              <a:cxnLst/>
              <a:rect l="l" t="t" r="r" b="b"/>
              <a:pathLst>
                <a:path w="9470" h="8953" extrusionOk="0">
                  <a:moveTo>
                    <a:pt x="12" y="0"/>
                  </a:moveTo>
                  <a:cubicBezTo>
                    <a:pt x="0" y="3214"/>
                    <a:pt x="1022" y="6347"/>
                    <a:pt x="2916" y="8953"/>
                  </a:cubicBezTo>
                  <a:lnTo>
                    <a:pt x="9469" y="4190"/>
                  </a:lnTo>
                  <a:cubicBezTo>
                    <a:pt x="8574" y="2973"/>
                    <a:pt x="8103" y="1504"/>
                    <a:pt x="810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0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0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50"/>
          <p:cNvSpPr txBox="1"/>
          <p:nvPr/>
        </p:nvSpPr>
        <p:spPr>
          <a:xfrm>
            <a:off x="720600" y="1064050"/>
            <a:ext cx="37422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“High spontaneous fluctuation in arterial blood pressure improves”</a:t>
            </a:r>
            <a:endParaRPr sz="2000" b="1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0" name="Google Shape;380;p50"/>
          <p:cNvSpPr txBox="1"/>
          <p:nvPr/>
        </p:nvSpPr>
        <p:spPr>
          <a:xfrm>
            <a:off x="1082850" y="1909775"/>
            <a:ext cx="30177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Año: </a:t>
            </a:r>
            <a:r>
              <a:rPr lang="en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2005.</a:t>
            </a:r>
            <a:endParaRPr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Autores: </a:t>
            </a:r>
            <a:r>
              <a:rPr lang="pt-BR" dirty="0" err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J.Liu</a:t>
            </a:r>
            <a:r>
              <a:rPr lang="pt-BR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D.Simpson</a:t>
            </a:r>
            <a:r>
              <a:rPr lang="pt-BR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R.Allen</a:t>
            </a:r>
            <a:r>
              <a:rPr lang="pt-BR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81" name="Google Shape;381;p50"/>
          <p:cNvGrpSpPr/>
          <p:nvPr/>
        </p:nvGrpSpPr>
        <p:grpSpPr>
          <a:xfrm>
            <a:off x="472722" y="2959572"/>
            <a:ext cx="323507" cy="348149"/>
            <a:chOff x="1897577" y="2802432"/>
            <a:chExt cx="492176" cy="492014"/>
          </a:xfrm>
        </p:grpSpPr>
        <p:sp>
          <p:nvSpPr>
            <p:cNvPr id="382" name="Google Shape;382;p50"/>
            <p:cNvSpPr/>
            <p:nvPr/>
          </p:nvSpPr>
          <p:spPr>
            <a:xfrm>
              <a:off x="2067309" y="2802432"/>
              <a:ext cx="152163" cy="136326"/>
            </a:xfrm>
            <a:custGeom>
              <a:avLst/>
              <a:gdLst/>
              <a:ahLst/>
              <a:cxnLst/>
              <a:rect l="l" t="t" r="r" b="b"/>
              <a:pathLst>
                <a:path w="9435" h="8453" extrusionOk="0">
                  <a:moveTo>
                    <a:pt x="4727" y="1"/>
                  </a:moveTo>
                  <a:cubicBezTo>
                    <a:pt x="3131" y="1"/>
                    <a:pt x="1537" y="250"/>
                    <a:pt x="0" y="751"/>
                  </a:cubicBezTo>
                  <a:lnTo>
                    <a:pt x="2502" y="8452"/>
                  </a:lnTo>
                  <a:cubicBezTo>
                    <a:pt x="3225" y="8211"/>
                    <a:pt x="3983" y="8097"/>
                    <a:pt x="4740" y="8097"/>
                  </a:cubicBezTo>
                  <a:cubicBezTo>
                    <a:pt x="5486" y="8097"/>
                    <a:pt x="6221" y="8211"/>
                    <a:pt x="6932" y="8441"/>
                  </a:cubicBezTo>
                  <a:lnTo>
                    <a:pt x="9434" y="740"/>
                  </a:lnTo>
                  <a:cubicBezTo>
                    <a:pt x="7901" y="248"/>
                    <a:pt x="6313" y="1"/>
                    <a:pt x="472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0"/>
            <p:cNvSpPr/>
            <p:nvPr/>
          </p:nvSpPr>
          <p:spPr>
            <a:xfrm>
              <a:off x="2179099" y="2814350"/>
              <a:ext cx="163452" cy="166049"/>
            </a:xfrm>
            <a:custGeom>
              <a:avLst/>
              <a:gdLst/>
              <a:ahLst/>
              <a:cxnLst/>
              <a:rect l="l" t="t" r="r" b="b"/>
              <a:pathLst>
                <a:path w="10135" h="10296" extrusionOk="0">
                  <a:moveTo>
                    <a:pt x="2491" y="1"/>
                  </a:moveTo>
                  <a:lnTo>
                    <a:pt x="0" y="7702"/>
                  </a:lnTo>
                  <a:cubicBezTo>
                    <a:pt x="1435" y="8161"/>
                    <a:pt x="2686" y="9079"/>
                    <a:pt x="3581" y="10296"/>
                  </a:cubicBezTo>
                  <a:lnTo>
                    <a:pt x="10135" y="5533"/>
                  </a:lnTo>
                  <a:cubicBezTo>
                    <a:pt x="8230" y="2927"/>
                    <a:pt x="5555" y="988"/>
                    <a:pt x="24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0"/>
            <p:cNvSpPr/>
            <p:nvPr/>
          </p:nvSpPr>
          <p:spPr>
            <a:xfrm>
              <a:off x="2236848" y="3048492"/>
              <a:ext cx="152905" cy="144760"/>
            </a:xfrm>
            <a:custGeom>
              <a:avLst/>
              <a:gdLst/>
              <a:ahLst/>
              <a:cxnLst/>
              <a:rect l="l" t="t" r="r" b="b"/>
              <a:pathLst>
                <a:path w="9481" h="8976" extrusionOk="0">
                  <a:moveTo>
                    <a:pt x="1377" y="0"/>
                  </a:moveTo>
                  <a:cubicBezTo>
                    <a:pt x="1377" y="1515"/>
                    <a:pt x="895" y="2996"/>
                    <a:pt x="0" y="4212"/>
                  </a:cubicBezTo>
                  <a:lnTo>
                    <a:pt x="6554" y="8976"/>
                  </a:lnTo>
                  <a:cubicBezTo>
                    <a:pt x="8459" y="6370"/>
                    <a:pt x="9480" y="3225"/>
                    <a:pt x="94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0"/>
            <p:cNvSpPr/>
            <p:nvPr/>
          </p:nvSpPr>
          <p:spPr>
            <a:xfrm>
              <a:off x="1944586" y="2814543"/>
              <a:ext cx="163097" cy="166226"/>
            </a:xfrm>
            <a:custGeom>
              <a:avLst/>
              <a:gdLst/>
              <a:ahLst/>
              <a:cxnLst/>
              <a:rect l="l" t="t" r="r" b="b"/>
              <a:pathLst>
                <a:path w="10113" h="10307" extrusionOk="0">
                  <a:moveTo>
                    <a:pt x="7610" y="0"/>
                  </a:moveTo>
                  <a:cubicBezTo>
                    <a:pt x="4557" y="999"/>
                    <a:pt x="1883" y="2938"/>
                    <a:pt x="1" y="5544"/>
                  </a:cubicBezTo>
                  <a:lnTo>
                    <a:pt x="6554" y="10307"/>
                  </a:lnTo>
                  <a:cubicBezTo>
                    <a:pt x="7438" y="9090"/>
                    <a:pt x="8677" y="8172"/>
                    <a:pt x="10112" y="7701"/>
                  </a:cubicBezTo>
                  <a:lnTo>
                    <a:pt x="761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0"/>
            <p:cNvSpPr/>
            <p:nvPr/>
          </p:nvSpPr>
          <p:spPr>
            <a:xfrm>
              <a:off x="2236848" y="2903562"/>
              <a:ext cx="152905" cy="144954"/>
            </a:xfrm>
            <a:custGeom>
              <a:avLst/>
              <a:gdLst/>
              <a:ahLst/>
              <a:cxnLst/>
              <a:rect l="l" t="t" r="r" b="b"/>
              <a:pathLst>
                <a:path w="9481" h="8988" extrusionOk="0">
                  <a:moveTo>
                    <a:pt x="6554" y="1"/>
                  </a:moveTo>
                  <a:lnTo>
                    <a:pt x="0" y="4764"/>
                  </a:lnTo>
                  <a:cubicBezTo>
                    <a:pt x="895" y="5992"/>
                    <a:pt x="1377" y="7472"/>
                    <a:pt x="1377" y="8987"/>
                  </a:cubicBezTo>
                  <a:lnTo>
                    <a:pt x="9469" y="8987"/>
                  </a:lnTo>
                  <a:cubicBezTo>
                    <a:pt x="9480" y="5751"/>
                    <a:pt x="8459" y="2606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0"/>
            <p:cNvSpPr/>
            <p:nvPr/>
          </p:nvSpPr>
          <p:spPr>
            <a:xfrm>
              <a:off x="2179099" y="3116417"/>
              <a:ext cx="163452" cy="166242"/>
            </a:xfrm>
            <a:custGeom>
              <a:avLst/>
              <a:gdLst/>
              <a:ahLst/>
              <a:cxnLst/>
              <a:rect l="l" t="t" r="r" b="b"/>
              <a:pathLst>
                <a:path w="10135" h="10308" extrusionOk="0">
                  <a:moveTo>
                    <a:pt x="3581" y="0"/>
                  </a:moveTo>
                  <a:cubicBezTo>
                    <a:pt x="2686" y="1229"/>
                    <a:pt x="1435" y="2135"/>
                    <a:pt x="0" y="2594"/>
                  </a:cubicBezTo>
                  <a:lnTo>
                    <a:pt x="2502" y="10307"/>
                  </a:lnTo>
                  <a:cubicBezTo>
                    <a:pt x="5567" y="9309"/>
                    <a:pt x="8241" y="7369"/>
                    <a:pt x="10135" y="4764"/>
                  </a:cubicBezTo>
                  <a:lnTo>
                    <a:pt x="358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0"/>
            <p:cNvSpPr/>
            <p:nvPr/>
          </p:nvSpPr>
          <p:spPr>
            <a:xfrm>
              <a:off x="1897577" y="2903933"/>
              <a:ext cx="152727" cy="144583"/>
            </a:xfrm>
            <a:custGeom>
              <a:avLst/>
              <a:gdLst/>
              <a:ahLst/>
              <a:cxnLst/>
              <a:rect l="l" t="t" r="r" b="b"/>
              <a:pathLst>
                <a:path w="9470" h="8965" extrusionOk="0">
                  <a:moveTo>
                    <a:pt x="2916" y="1"/>
                  </a:moveTo>
                  <a:cubicBezTo>
                    <a:pt x="1022" y="2606"/>
                    <a:pt x="0" y="5739"/>
                    <a:pt x="12" y="8964"/>
                  </a:cubicBezTo>
                  <a:lnTo>
                    <a:pt x="8103" y="8964"/>
                  </a:lnTo>
                  <a:cubicBezTo>
                    <a:pt x="8103" y="7449"/>
                    <a:pt x="8574" y="5980"/>
                    <a:pt x="9469" y="4764"/>
                  </a:cubicBezTo>
                  <a:lnTo>
                    <a:pt x="291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0"/>
            <p:cNvSpPr/>
            <p:nvPr/>
          </p:nvSpPr>
          <p:spPr>
            <a:xfrm>
              <a:off x="2067309" y="3158056"/>
              <a:ext cx="152163" cy="136390"/>
            </a:xfrm>
            <a:custGeom>
              <a:avLst/>
              <a:gdLst/>
              <a:ahLst/>
              <a:cxnLst/>
              <a:rect l="l" t="t" r="r" b="b"/>
              <a:pathLst>
                <a:path w="9435" h="8457" extrusionOk="0">
                  <a:moveTo>
                    <a:pt x="2502" y="1"/>
                  </a:moveTo>
                  <a:lnTo>
                    <a:pt x="0" y="7702"/>
                  </a:lnTo>
                  <a:cubicBezTo>
                    <a:pt x="1541" y="8204"/>
                    <a:pt x="3140" y="8457"/>
                    <a:pt x="4740" y="8457"/>
                  </a:cubicBezTo>
                  <a:cubicBezTo>
                    <a:pt x="6322" y="8457"/>
                    <a:pt x="7905" y="8210"/>
                    <a:pt x="9434" y="7714"/>
                  </a:cubicBezTo>
                  <a:lnTo>
                    <a:pt x="6932" y="12"/>
                  </a:lnTo>
                  <a:cubicBezTo>
                    <a:pt x="6221" y="242"/>
                    <a:pt x="5475" y="357"/>
                    <a:pt x="4740" y="357"/>
                  </a:cubicBezTo>
                  <a:cubicBezTo>
                    <a:pt x="3983" y="357"/>
                    <a:pt x="3225" y="242"/>
                    <a:pt x="250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0"/>
            <p:cNvSpPr/>
            <p:nvPr/>
          </p:nvSpPr>
          <p:spPr>
            <a:xfrm>
              <a:off x="1944586" y="3116046"/>
              <a:ext cx="163097" cy="166242"/>
            </a:xfrm>
            <a:custGeom>
              <a:avLst/>
              <a:gdLst/>
              <a:ahLst/>
              <a:cxnLst/>
              <a:rect l="l" t="t" r="r" b="b"/>
              <a:pathLst>
                <a:path w="10113" h="10308" extrusionOk="0">
                  <a:moveTo>
                    <a:pt x="6554" y="1"/>
                  </a:moveTo>
                  <a:lnTo>
                    <a:pt x="1" y="4764"/>
                  </a:lnTo>
                  <a:cubicBezTo>
                    <a:pt x="1883" y="7369"/>
                    <a:pt x="4557" y="9309"/>
                    <a:pt x="7610" y="10307"/>
                  </a:cubicBezTo>
                  <a:lnTo>
                    <a:pt x="10112" y="2606"/>
                  </a:lnTo>
                  <a:cubicBezTo>
                    <a:pt x="8677" y="2135"/>
                    <a:pt x="7438" y="1229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0"/>
            <p:cNvSpPr/>
            <p:nvPr/>
          </p:nvSpPr>
          <p:spPr>
            <a:xfrm>
              <a:off x="1897577" y="3048492"/>
              <a:ext cx="152727" cy="144390"/>
            </a:xfrm>
            <a:custGeom>
              <a:avLst/>
              <a:gdLst/>
              <a:ahLst/>
              <a:cxnLst/>
              <a:rect l="l" t="t" r="r" b="b"/>
              <a:pathLst>
                <a:path w="9470" h="8953" extrusionOk="0">
                  <a:moveTo>
                    <a:pt x="12" y="0"/>
                  </a:moveTo>
                  <a:cubicBezTo>
                    <a:pt x="0" y="3214"/>
                    <a:pt x="1022" y="6347"/>
                    <a:pt x="2916" y="8953"/>
                  </a:cubicBezTo>
                  <a:lnTo>
                    <a:pt x="9469" y="4190"/>
                  </a:lnTo>
                  <a:cubicBezTo>
                    <a:pt x="8574" y="2973"/>
                    <a:pt x="8103" y="1504"/>
                    <a:pt x="810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0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0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50"/>
          <p:cNvSpPr txBox="1"/>
          <p:nvPr/>
        </p:nvSpPr>
        <p:spPr>
          <a:xfrm>
            <a:off x="720600" y="2755499"/>
            <a:ext cx="3742200" cy="99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“Quantifying autoregulation from estimated model parameters: an optimization approach”</a:t>
            </a:r>
            <a:endParaRPr sz="2000" b="1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5" name="Google Shape;395;p50"/>
          <p:cNvSpPr txBox="1"/>
          <p:nvPr/>
        </p:nvSpPr>
        <p:spPr>
          <a:xfrm>
            <a:off x="1082848" y="3829825"/>
            <a:ext cx="4672493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Año: </a:t>
            </a:r>
            <a:r>
              <a:rPr lang="en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2014.</a:t>
            </a:r>
            <a:endParaRPr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b="1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Autores: </a:t>
            </a:r>
            <a:r>
              <a:rPr lang="es-CL" dirty="0" err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D.Simpson</a:t>
            </a:r>
            <a:r>
              <a:rPr lang="es-CL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 </a:t>
            </a:r>
            <a:r>
              <a:rPr lang="es-CL" dirty="0" err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C.Henriques</a:t>
            </a:r>
            <a:r>
              <a:rPr lang="es-CL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es-CL" dirty="0" err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E.Katsogridakis,R</a:t>
            </a:r>
            <a:r>
              <a:rPr lang="es-CL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</a:t>
            </a:r>
            <a:r>
              <a:rPr lang="es-CL" dirty="0" err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Panerai</a:t>
            </a:r>
            <a:r>
              <a:rPr lang="es-CL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DESARROLLO</a:t>
            </a:r>
            <a:endParaRPr sz="4000"/>
          </a:p>
        </p:txBody>
      </p:sp>
      <p:sp>
        <p:nvSpPr>
          <p:cNvPr id="401" name="Google Shape;401;p51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04</a:t>
            </a:r>
            <a:endParaRPr sz="10000"/>
          </a:p>
        </p:txBody>
      </p:sp>
      <p:cxnSp>
        <p:nvCxnSpPr>
          <p:cNvPr id="402" name="Google Shape;402;p51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3" name="Google Shape;4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3000"/>
              <a:t>DESARROLLO</a:t>
            </a:r>
            <a:endParaRPr sz="3000"/>
          </a:p>
        </p:txBody>
      </p:sp>
      <p:sp>
        <p:nvSpPr>
          <p:cNvPr id="409" name="Google Shape;409;p52"/>
          <p:cNvSpPr txBox="1"/>
          <p:nvPr/>
        </p:nvSpPr>
        <p:spPr>
          <a:xfrm>
            <a:off x="399675" y="1112163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0" name="Google Shape;410;p52"/>
          <p:cNvSpPr txBox="1"/>
          <p:nvPr/>
        </p:nvSpPr>
        <p:spPr>
          <a:xfrm>
            <a:off x="399675" y="1112163"/>
            <a:ext cx="7105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AutoNum type="alphaUcPeriod"/>
            </a:pP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DEFINICIÓN DE VARIABLES  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2" name="Google Shape;41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FCDE1676-83E2-42D8-97AB-B7E736578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927" y="2010436"/>
            <a:ext cx="203379" cy="20337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F82FCE6-87C3-4BD1-BFED-6E74725A498B}"/>
              </a:ext>
            </a:extLst>
          </p:cNvPr>
          <p:cNvSpPr txBox="1"/>
          <p:nvPr/>
        </p:nvSpPr>
        <p:spPr>
          <a:xfrm>
            <a:off x="1378319" y="194506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MX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Velocidad del flujo sanguíneo circulatorio por unidad de tiempo.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771F10D-1E37-4DAA-9421-C5064818E354}"/>
              </a:ext>
            </a:extLst>
          </p:cNvPr>
          <p:cNvSpPr txBox="1"/>
          <p:nvPr/>
        </p:nvSpPr>
        <p:spPr>
          <a:xfrm>
            <a:off x="353781" y="267141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CL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Presión sanguínea arterial.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CBB8B68-E44D-4693-822E-412BE2CEE258}"/>
              </a:ext>
            </a:extLst>
          </p:cNvPr>
          <p:cNvSpPr txBox="1"/>
          <p:nvPr/>
        </p:nvSpPr>
        <p:spPr>
          <a:xfrm>
            <a:off x="1160332" y="3426769"/>
            <a:ext cx="2129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CL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Coeficientes (h).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E7F4A74-68B7-4E99-9212-AD0CD7014686}"/>
              </a:ext>
            </a:extLst>
          </p:cNvPr>
          <p:cNvSpPr txBox="1"/>
          <p:nvPr/>
        </p:nvSpPr>
        <p:spPr>
          <a:xfrm>
            <a:off x="1432111" y="4067036"/>
            <a:ext cx="29718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CL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Hipercapnia y Normocapnia.</a:t>
            </a:r>
          </a:p>
        </p:txBody>
      </p: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C63D47FC-0171-4F33-B6D4-AB4C65733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926" y="2723616"/>
            <a:ext cx="203379" cy="203379"/>
          </a:xfrm>
          <a:prstGeom prst="rect">
            <a:avLst/>
          </a:prstGeom>
        </p:spPr>
      </p:pic>
      <p:pic>
        <p:nvPicPr>
          <p:cNvPr id="16" name="Imagen 15" descr="Imagen que contiene Icono&#10;&#10;Descripción generada automáticamente">
            <a:extLst>
              <a:ext uri="{FF2B5EF4-FFF2-40B4-BE49-F238E27FC236}">
                <a16:creationId xmlns:a16="http://schemas.microsoft.com/office/drawing/2014/main" id="{F7A5DFAD-387B-41CB-B0B2-36A1C0D59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921" y="3478967"/>
            <a:ext cx="203379" cy="203379"/>
          </a:xfrm>
          <a:prstGeom prst="rect">
            <a:avLst/>
          </a:prstGeom>
        </p:spPr>
      </p:pic>
      <p:pic>
        <p:nvPicPr>
          <p:cNvPr id="17" name="Imagen 16" descr="Imagen que contiene Icono&#10;&#10;Descripción generada automáticamente">
            <a:extLst>
              <a:ext uri="{FF2B5EF4-FFF2-40B4-BE49-F238E27FC236}">
                <a16:creationId xmlns:a16="http://schemas.microsoft.com/office/drawing/2014/main" id="{FBBE9ED8-EB6F-427D-976E-F989A160A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920" y="4132628"/>
            <a:ext cx="203379" cy="20337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DESARROLLO</a:t>
            </a:r>
            <a:endParaRPr sz="3000"/>
          </a:p>
        </p:txBody>
      </p:sp>
      <p:sp>
        <p:nvSpPr>
          <p:cNvPr id="418" name="Google Shape;418;p53"/>
          <p:cNvSpPr txBox="1"/>
          <p:nvPr/>
        </p:nvSpPr>
        <p:spPr>
          <a:xfrm>
            <a:off x="438050" y="1299050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9" name="Google Shape;419;p53"/>
          <p:cNvSpPr txBox="1"/>
          <p:nvPr/>
        </p:nvSpPr>
        <p:spPr>
          <a:xfrm>
            <a:off x="438050" y="1299050"/>
            <a:ext cx="710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UcPeriod" startAt="2"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DESCRIPCIÓN DE MODELO ACTUAL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53"/>
          <p:cNvSpPr txBox="1"/>
          <p:nvPr/>
        </p:nvSpPr>
        <p:spPr>
          <a:xfrm>
            <a:off x="467625" y="2018025"/>
            <a:ext cx="823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de David Simpson denominado </a:t>
            </a:r>
            <a:r>
              <a:rPr lang="en" b="1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 A Parametric Approach to Measuring Cerebral Blood Flow Autoregulation from Spontaneous Variations in Blood Pressure “.</a:t>
            </a:r>
            <a:endParaRPr b="1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2" name="Google Shape;4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9A61052B-B85B-4B48-972E-6B0137C4D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3223594"/>
                  </p:ext>
                </p:extLst>
              </p:nvPr>
            </p:nvGraphicFramePr>
            <p:xfrm>
              <a:off x="2084460" y="2993213"/>
              <a:ext cx="4975079" cy="1737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5079">
                      <a:extLst>
                        <a:ext uri="{9D8B030D-6E8A-4147-A177-3AD203B41FA5}">
                          <a16:colId xmlns:a16="http://schemas.microsoft.com/office/drawing/2014/main" val="4134351211"/>
                        </a:ext>
                      </a:extLst>
                    </a:gridCol>
                  </a:tblGrid>
                  <a:tr h="26671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𝑽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) = 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(0)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𝑝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) + 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(5)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𝑝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− 1)+. . . +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(6)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𝑝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− 6) +  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𝑒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  <m:r>
                                  <m:rPr>
                                    <m:nor/>
                                  </m:rPr>
                                  <a:rPr lang="es-ES" b="1" smtClean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CL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s-CL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1841398"/>
                      </a:ext>
                    </a:extLst>
                  </a:tr>
                  <a:tr h="322019">
                    <a:tc>
                      <a:txBody>
                        <a:bodyPr/>
                        <a:lstStyle/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V (i)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representa velocidad del flujo sanguíneo cerebral.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p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es la presión sanguínea arterial.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h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corresponde a los coeficientes resultantes a la respuesta del impulso de un filtro FIR, el cual tuvo como entrada y salida las variables mencionadas anteriormente.</a:t>
                          </a:r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endParaRPr lang="es-C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62452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9A61052B-B85B-4B48-972E-6B0137C4D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3223594"/>
                  </p:ext>
                </p:extLst>
              </p:nvPr>
            </p:nvGraphicFramePr>
            <p:xfrm>
              <a:off x="2084460" y="2993213"/>
              <a:ext cx="4975079" cy="1737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75079">
                      <a:extLst>
                        <a:ext uri="{9D8B030D-6E8A-4147-A177-3AD203B41FA5}">
                          <a16:colId xmlns:a16="http://schemas.microsoft.com/office/drawing/2014/main" val="413435121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2" t="-2353" r="-244" b="-23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1841398"/>
                      </a:ext>
                    </a:extLst>
                  </a:tr>
                  <a:tr h="1219200">
                    <a:tc>
                      <a:txBody>
                        <a:bodyPr/>
                        <a:lstStyle/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V (i)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representa velocidad del flujo sanguíneo cerebral.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p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es la presión sanguínea arterial.</a:t>
                          </a:r>
                        </a:p>
                        <a:p>
                          <a:pPr lvl="0" algn="just"/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pPr lvl="0" algn="just"/>
                          <a:r>
                            <a:rPr lang="es-ES" sz="1000" b="1" i="1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h</a:t>
                          </a:r>
                          <a:r>
                            <a:rPr lang="es-ES" sz="1000" b="1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 </a:t>
                          </a:r>
                          <a:r>
                            <a:rPr lang="es-ES" sz="10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Roboto" panose="020B0604020202020204" charset="0"/>
                              <a:ea typeface="Roboto" panose="020B0604020202020204" charset="0"/>
                              <a:cs typeface="+mn-cs"/>
                              <a:sym typeface="Arial"/>
                            </a:rPr>
                            <a:t>corresponde a los coeficientes resultantes a la respuesta del impulso de un filtro FIR, el cual tuvo como entrada y salida las variables mencionadas anteriormente.</a:t>
                          </a:r>
                          <a:endParaRPr lang="es-CL" sz="1000" b="0" i="0" u="none" strike="noStrike" cap="none" dirty="0">
                            <a:solidFill>
                              <a:schemeClr val="dk1"/>
                            </a:solidFill>
                            <a:effectLst/>
                            <a:latin typeface="Roboto" panose="020B0604020202020204" charset="0"/>
                            <a:ea typeface="Roboto" panose="020B0604020202020204" charset="0"/>
                            <a:cs typeface="+mn-cs"/>
                            <a:sym typeface="Arial"/>
                          </a:endParaRPr>
                        </a:p>
                        <a:p>
                          <a:endParaRPr lang="es-C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96245296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DESARROLLO</a:t>
            </a:r>
            <a:endParaRPr sz="3000"/>
          </a:p>
        </p:txBody>
      </p:sp>
      <p:sp>
        <p:nvSpPr>
          <p:cNvPr id="428" name="Google Shape;428;p54"/>
          <p:cNvSpPr txBox="1"/>
          <p:nvPr/>
        </p:nvSpPr>
        <p:spPr>
          <a:xfrm>
            <a:off x="383250" y="1025200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9" name="Google Shape;429;p54"/>
          <p:cNvSpPr txBox="1"/>
          <p:nvPr/>
        </p:nvSpPr>
        <p:spPr>
          <a:xfrm>
            <a:off x="383250" y="1025200"/>
            <a:ext cx="710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UcPeriod" startAt="3"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PROPUESTA DE MODELO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54"/>
          <p:cNvSpPr txBox="1"/>
          <p:nvPr/>
        </p:nvSpPr>
        <p:spPr>
          <a:xfrm>
            <a:off x="355325" y="1744175"/>
            <a:ext cx="80946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Support Vector Machine en base a clasificación de clases.</a:t>
            </a:r>
          </a:p>
          <a:p>
            <a:pPr marL="596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Aleatorización de parámetros.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2" name="Google Shape;4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áfico 82">
            <a:extLst>
              <a:ext uri="{FF2B5EF4-FFF2-40B4-BE49-F238E27FC236}">
                <a16:creationId xmlns:a16="http://schemas.microsoft.com/office/drawing/2014/main" id="{C5722657-65CD-4052-8680-6024DE56D2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6160" y="2832416"/>
            <a:ext cx="5342890" cy="1542415"/>
          </a:xfrm>
          <a:prstGeom prst="rect">
            <a:avLst/>
          </a:prstGeom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BA05789C-08C5-440E-813D-E0860F2F805A}"/>
              </a:ext>
            </a:extLst>
          </p:cNvPr>
          <p:cNvSpPr txBox="1"/>
          <p:nvPr/>
        </p:nvSpPr>
        <p:spPr>
          <a:xfrm>
            <a:off x="3034855" y="4455149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utilizando SVM clasificación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DESARROLLO</a:t>
            </a:r>
            <a:endParaRPr sz="3000"/>
          </a:p>
        </p:txBody>
      </p:sp>
      <p:sp>
        <p:nvSpPr>
          <p:cNvPr id="438" name="Google Shape;438;p55"/>
          <p:cNvSpPr txBox="1"/>
          <p:nvPr/>
        </p:nvSpPr>
        <p:spPr>
          <a:xfrm>
            <a:off x="333900" y="1299050"/>
            <a:ext cx="776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UcPeriod" startAt="4"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DESCRIPCIÓN DEL FLUJOGRAMA DE CÁLCULO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55"/>
          <p:cNvSpPr txBox="1"/>
          <p:nvPr/>
        </p:nvSpPr>
        <p:spPr>
          <a:xfrm>
            <a:off x="355325" y="1820375"/>
            <a:ext cx="8094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Relación con el individuo en cuestión y su valor de ARI correspondiente.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Presión sanguínea arterial y velocidad del flujo sanguíneo.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 coeficientes determinados.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1" name="Google Shape;4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áfico 62">
            <a:extLst>
              <a:ext uri="{FF2B5EF4-FFF2-40B4-BE49-F238E27FC236}">
                <a16:creationId xmlns:a16="http://schemas.microsoft.com/office/drawing/2014/main" id="{E4787D45-A7B6-4B54-B04F-8042FBEDD94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7412" y="3280645"/>
            <a:ext cx="4829175" cy="1264285"/>
          </a:xfrm>
          <a:prstGeom prst="rect">
            <a:avLst/>
          </a:prstGeom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0BA2BF8F-9A58-416B-BDA6-6AA8B54C7E22}"/>
              </a:ext>
            </a:extLst>
          </p:cNvPr>
          <p:cNvSpPr txBox="1"/>
          <p:nvPr/>
        </p:nvSpPr>
        <p:spPr>
          <a:xfrm>
            <a:off x="3145692" y="4544930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Representación para la obtención de ARI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DESARROLLO</a:t>
            </a:r>
            <a:endParaRPr sz="3000"/>
          </a:p>
        </p:txBody>
      </p:sp>
      <p:sp>
        <p:nvSpPr>
          <p:cNvPr id="447" name="Google Shape;447;p56"/>
          <p:cNvSpPr txBox="1"/>
          <p:nvPr/>
        </p:nvSpPr>
        <p:spPr>
          <a:xfrm>
            <a:off x="409400" y="1128613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48" name="Google Shape;448;p56"/>
          <p:cNvSpPr txBox="1"/>
          <p:nvPr/>
        </p:nvSpPr>
        <p:spPr>
          <a:xfrm>
            <a:off x="409400" y="1128613"/>
            <a:ext cx="776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UcPeriod" startAt="5"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ANÁLISIS DE DATOS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56"/>
          <p:cNvSpPr txBox="1"/>
          <p:nvPr/>
        </p:nvSpPr>
        <p:spPr>
          <a:xfrm>
            <a:off x="424600" y="1919463"/>
            <a:ext cx="41474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Muestra perteneciente a Universidad de Leicester, Inglaterra.</a:t>
            </a:r>
          </a:p>
          <a:p>
            <a:pPr marL="1397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 voluntarios de edades entre 18 a 55 años.</a:t>
            </a:r>
          </a:p>
          <a:p>
            <a:pPr marL="457200" indent="-317500" algn="just">
              <a:buClr>
                <a:schemeClr val="dk1"/>
              </a:buClr>
              <a:buSzPts val="1400"/>
              <a:buFont typeface="Roboto"/>
              <a:buChar char="●"/>
            </a:pPr>
            <a:endParaRPr lang="es-CL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317500" algn="just"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CL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Conjuntos de datos.</a:t>
            </a: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97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Estados de Hipercapnia y Normocapnia.</a:t>
            </a:r>
          </a:p>
          <a:p>
            <a:pPr marL="1397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1" name="Google Shape;4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áfico 78">
            <a:extLst>
              <a:ext uri="{FF2B5EF4-FFF2-40B4-BE49-F238E27FC236}">
                <a16:creationId xmlns:a16="http://schemas.microsoft.com/office/drawing/2014/main" id="{693FEA64-F9BE-415B-929B-4C3F1A98FB8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5800" y="2669313"/>
            <a:ext cx="3327400" cy="714375"/>
          </a:xfrm>
          <a:prstGeom prst="rect">
            <a:avLst/>
          </a:prstGeom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2139017B-9E69-4088-9730-97EE46DB0247}"/>
              </a:ext>
            </a:extLst>
          </p:cNvPr>
          <p:cNvSpPr txBox="1"/>
          <p:nvPr/>
        </p:nvSpPr>
        <p:spPr>
          <a:xfrm>
            <a:off x="5396401" y="3464276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Distribución de datos para entrenamiento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DESARROLLO</a:t>
            </a:r>
            <a:endParaRPr sz="3000"/>
          </a:p>
        </p:txBody>
      </p:sp>
      <p:sp>
        <p:nvSpPr>
          <p:cNvPr id="457" name="Google Shape;457;p57"/>
          <p:cNvSpPr txBox="1"/>
          <p:nvPr/>
        </p:nvSpPr>
        <p:spPr>
          <a:xfrm>
            <a:off x="399675" y="1243350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58" name="Google Shape;458;p57"/>
          <p:cNvSpPr txBox="1"/>
          <p:nvPr/>
        </p:nvSpPr>
        <p:spPr>
          <a:xfrm>
            <a:off x="399675" y="1243350"/>
            <a:ext cx="776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UcPeriod" startAt="6"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CONFIGURACIÓN DE HIPERPARAMETROS DE SVM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57"/>
          <p:cNvSpPr txBox="1"/>
          <p:nvPr/>
        </p:nvSpPr>
        <p:spPr>
          <a:xfrm>
            <a:off x="854325" y="1940700"/>
            <a:ext cx="61965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Kernel.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Lineal, no lineal, polinomial, RBF.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Control de error dentro de clasificación.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Gamma.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endParaRPr lang="en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9700" lvl="2">
              <a:buClr>
                <a:schemeClr val="dk1"/>
              </a:buClr>
              <a:buSzPts val="1400"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Limite de curvatura dentro del plano.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0" name="Google Shape;4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4000"/>
              <a:t>INTRODUCCIÓN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0"/>
          <p:cNvSpPr txBox="1"/>
          <p:nvPr/>
        </p:nvSpPr>
        <p:spPr>
          <a:xfrm>
            <a:off x="416125" y="1598550"/>
            <a:ext cx="8377500" cy="1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capacidad que poseen las máquinas hoy en día para la deteccion de patologías o estado de salud.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Procedimientos invasivos y no invasivos.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Importancia del sistema autorregulatorio dentro del organismo.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 aprendizaje automático.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DESARROLLO</a:t>
            </a:r>
            <a:endParaRPr sz="3000"/>
          </a:p>
        </p:txBody>
      </p:sp>
      <p:sp>
        <p:nvSpPr>
          <p:cNvPr id="466" name="Google Shape;466;p58"/>
          <p:cNvSpPr txBox="1"/>
          <p:nvPr/>
        </p:nvSpPr>
        <p:spPr>
          <a:xfrm>
            <a:off x="397775" y="1297263"/>
            <a:ext cx="7105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9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67" name="Google Shape;467;p58"/>
          <p:cNvSpPr txBox="1"/>
          <p:nvPr/>
        </p:nvSpPr>
        <p:spPr>
          <a:xfrm>
            <a:off x="397775" y="1297263"/>
            <a:ext cx="776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UcPeriod" startAt="7"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PROCESO DE APRENDIZAJE DE SVM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58"/>
          <p:cNvSpPr txBox="1"/>
          <p:nvPr/>
        </p:nvSpPr>
        <p:spPr>
          <a:xfrm>
            <a:off x="616075" y="2009000"/>
            <a:ext cx="82671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Fase de entrenamiento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del 80% de la muestra total.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69" name="Google Shape;469;p58"/>
          <p:cNvSpPr txBox="1"/>
          <p:nvPr/>
        </p:nvSpPr>
        <p:spPr>
          <a:xfrm>
            <a:off x="616075" y="2948163"/>
            <a:ext cx="8267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Fase de validación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del 20% de la muestra total.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70" name="Google Shape;470;p58"/>
          <p:cNvSpPr txBox="1"/>
          <p:nvPr/>
        </p:nvSpPr>
        <p:spPr>
          <a:xfrm>
            <a:off x="616075" y="3840238"/>
            <a:ext cx="8208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Prueba en set aleatorio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Cambios de Normocapnia a Hipercapnia.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1" name="Google Shape;4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>
            <a:spLocks noGrp="1"/>
          </p:cNvSpPr>
          <p:nvPr>
            <p:ph type="ctrTitle"/>
          </p:nvPr>
        </p:nvSpPr>
        <p:spPr>
          <a:xfrm flipH="1">
            <a:off x="2260329" y="24986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ANÁLISIS Y RESULTADOS</a:t>
            </a:r>
            <a:endParaRPr sz="4000"/>
          </a:p>
        </p:txBody>
      </p:sp>
      <p:sp>
        <p:nvSpPr>
          <p:cNvPr id="477" name="Google Shape;477;p59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05</a:t>
            </a:r>
            <a:endParaRPr sz="10000"/>
          </a:p>
        </p:txBody>
      </p:sp>
      <p:cxnSp>
        <p:nvCxnSpPr>
          <p:cNvPr id="478" name="Google Shape;478;p59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9" name="Google Shape;47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0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485" name="Google Shape;485;p60"/>
          <p:cNvSpPr txBox="1"/>
          <p:nvPr/>
        </p:nvSpPr>
        <p:spPr>
          <a:xfrm>
            <a:off x="399700" y="1299050"/>
            <a:ext cx="710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UcPeriod"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CÁLCULO DE ARI SEGÚN MODELO PROPUESTO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0"/>
          <p:cNvSpPr txBox="1"/>
          <p:nvPr/>
        </p:nvSpPr>
        <p:spPr>
          <a:xfrm>
            <a:off x="542725" y="1825500"/>
            <a:ext cx="84204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Mejores 7 configuraciones mediante aleatorización de parámetros</a:t>
            </a: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88" name="Google Shape;4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A1D0E89-8F9F-4EA9-92EE-99B11B51F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075309"/>
              </p:ext>
            </p:extLst>
          </p:nvPr>
        </p:nvGraphicFramePr>
        <p:xfrm>
          <a:off x="1877645" y="2441023"/>
          <a:ext cx="5750560" cy="2502408"/>
        </p:xfrm>
        <a:graphic>
          <a:graphicData uri="http://schemas.openxmlformats.org/drawingml/2006/table">
            <a:tbl>
              <a:tblPr firstRow="1" firstCol="1" bandRow="1"/>
              <a:tblGrid>
                <a:gridCol w="1523365">
                  <a:extLst>
                    <a:ext uri="{9D8B030D-6E8A-4147-A177-3AD203B41FA5}">
                      <a16:colId xmlns:a16="http://schemas.microsoft.com/office/drawing/2014/main" val="4063650868"/>
                    </a:ext>
                  </a:extLst>
                </a:gridCol>
                <a:gridCol w="1349375">
                  <a:extLst>
                    <a:ext uri="{9D8B030D-6E8A-4147-A177-3AD203B41FA5}">
                      <a16:colId xmlns:a16="http://schemas.microsoft.com/office/drawing/2014/main" val="2152394972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528747656"/>
                    </a:ext>
                  </a:extLst>
                </a:gridCol>
                <a:gridCol w="1438910">
                  <a:extLst>
                    <a:ext uri="{9D8B030D-6E8A-4147-A177-3AD203B41FA5}">
                      <a16:colId xmlns:a16="http://schemas.microsoft.com/office/drawing/2014/main" val="1467284344"/>
                    </a:ext>
                  </a:extLst>
                </a:gridCol>
              </a:tblGrid>
              <a:tr h="4461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KERNEL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PARÁMETRO C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PARÁMETRO GAMMA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437758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1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POLY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‘AUTO’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090829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2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600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‘AUTO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47932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3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641487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4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816083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5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731345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6</a:t>
                      </a:r>
                      <a:endParaRPr lang="es-CL" sz="1100" b="1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8000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‘AUTO’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932605"/>
                  </a:ext>
                </a:extLst>
              </a:tr>
              <a:tr h="2088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b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CONFIGURACIÓN 7</a:t>
                      </a:r>
                      <a:endParaRPr lang="es-CL" sz="1100" b="1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RBF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3000</a:t>
                      </a:r>
                      <a:endParaRPr lang="es-CL" sz="110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1100" i="1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100" dirty="0">
                        <a:effectLst/>
                        <a:latin typeface="Roboto" panose="020B0604020202020204" charset="0"/>
                        <a:ea typeface="Roboto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164042"/>
                  </a:ext>
                </a:extLst>
              </a:tr>
              <a:tr h="28514">
                <a:tc gridSpan="4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404300"/>
                  </a:ext>
                </a:extLst>
              </a:tr>
              <a:tr h="191487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s-CL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869473"/>
                  </a:ext>
                </a:extLst>
              </a:tr>
            </a:tbl>
          </a:graphicData>
        </a:graphic>
      </p:graphicFrame>
      <p:sp>
        <p:nvSpPr>
          <p:cNvPr id="11" name="Google Shape;280;p46">
            <a:extLst>
              <a:ext uri="{FF2B5EF4-FFF2-40B4-BE49-F238E27FC236}">
                <a16:creationId xmlns:a16="http://schemas.microsoft.com/office/drawing/2014/main" id="{52D2D0A9-7B31-469D-811B-3644FDC93931}"/>
              </a:ext>
            </a:extLst>
          </p:cNvPr>
          <p:cNvSpPr txBox="1"/>
          <p:nvPr/>
        </p:nvSpPr>
        <p:spPr>
          <a:xfrm>
            <a:off x="3145037" y="4520245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Mejores configuraciones obtenidas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Y RESULTADOS</a:t>
            </a:r>
            <a:endParaRPr sz="3000" dirty="0"/>
          </a:p>
        </p:txBody>
      </p:sp>
      <p:pic>
        <p:nvPicPr>
          <p:cNvPr id="498" name="Google Shape;4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86CAC199-E902-47E7-8F9E-1B4073000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67" y="1191490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D1BCD9C2-F0AD-4D4A-94AD-DDEEEB049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28" y="3440473"/>
            <a:ext cx="3267235" cy="10230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7A7F5537-CC73-4EFC-8F8E-C8A545E6F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119" y="1191490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8F401A4D-AD3E-46B6-9E57-8B9DEC2C5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480" y="3433140"/>
            <a:ext cx="3267235" cy="103040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E776168-D893-4056-9E4A-ACD42B54DCB2}"/>
              </a:ext>
            </a:extLst>
          </p:cNvPr>
          <p:cNvSpPr txBox="1"/>
          <p:nvPr/>
        </p:nvSpPr>
        <p:spPr>
          <a:xfrm>
            <a:off x="1739627" y="4585854"/>
            <a:ext cx="14302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1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11AC86-CB4D-4E8E-8E27-97A0B66231F9}"/>
              </a:ext>
            </a:extLst>
          </p:cNvPr>
          <p:cNvSpPr txBox="1"/>
          <p:nvPr/>
        </p:nvSpPr>
        <p:spPr>
          <a:xfrm>
            <a:off x="6464033" y="4585854"/>
            <a:ext cx="14302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93;p61">
            <a:extLst>
              <a:ext uri="{FF2B5EF4-FFF2-40B4-BE49-F238E27FC236}">
                <a16:creationId xmlns:a16="http://schemas.microsoft.com/office/drawing/2014/main" id="{F60595B4-B908-4D43-84E7-7393948F3A89}"/>
              </a:ext>
            </a:extLst>
          </p:cNvPr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 dirty="0"/>
              <a:t>ANÁLISIS Y RESULTADOS</a:t>
            </a:r>
          </a:p>
        </p:txBody>
      </p:sp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DE680117-65E8-4BA2-A55F-C7137A166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67" y="1191490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Imagen 11" descr="Tabla&#10;&#10;Descripción generada automáticamente">
            <a:extLst>
              <a:ext uri="{FF2B5EF4-FFF2-40B4-BE49-F238E27FC236}">
                <a16:creationId xmlns:a16="http://schemas.microsoft.com/office/drawing/2014/main" id="{15086C4A-DAFB-4B2C-8CA6-EFF509477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28" y="3440473"/>
            <a:ext cx="3267235" cy="10230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482B2E16-F8C7-4025-A3C7-D0AD57E3B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119" y="1191490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813462E5-483E-4250-BE85-8149DA503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833" y="3440473"/>
            <a:ext cx="3266530" cy="10230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320228C-2B05-49B0-B4BD-37525CF47D9D}"/>
              </a:ext>
            </a:extLst>
          </p:cNvPr>
          <p:cNvSpPr txBox="1"/>
          <p:nvPr/>
        </p:nvSpPr>
        <p:spPr>
          <a:xfrm>
            <a:off x="1739627" y="4599709"/>
            <a:ext cx="14302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3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757F672-BD72-4889-BE6F-9E791E10B000}"/>
              </a:ext>
            </a:extLst>
          </p:cNvPr>
          <p:cNvSpPr txBox="1"/>
          <p:nvPr/>
        </p:nvSpPr>
        <p:spPr>
          <a:xfrm>
            <a:off x="6464033" y="4599709"/>
            <a:ext cx="14302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93;p61">
            <a:extLst>
              <a:ext uri="{FF2B5EF4-FFF2-40B4-BE49-F238E27FC236}">
                <a16:creationId xmlns:a16="http://schemas.microsoft.com/office/drawing/2014/main" id="{83225DB5-6030-45EF-BDF5-5333EC98E6D9}"/>
              </a:ext>
            </a:extLst>
          </p:cNvPr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 dirty="0"/>
              <a:t>ANÁLISIS Y RESULTADOS</a:t>
            </a: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E0BF22EC-1AEF-48E0-ABD0-DBACC22E3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67" y="1191490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Imagen 12" descr="Tabla&#10;&#10;Descripción generada automáticamente">
            <a:extLst>
              <a:ext uri="{FF2B5EF4-FFF2-40B4-BE49-F238E27FC236}">
                <a16:creationId xmlns:a16="http://schemas.microsoft.com/office/drawing/2014/main" id="{A79CE794-74D2-4F90-8FFE-28D22FF05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45" y="3438271"/>
            <a:ext cx="3261602" cy="10274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05D04CD9-3E81-439C-B6DA-009DEEE27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119" y="1191490"/>
            <a:ext cx="2941958" cy="205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Imagen 10" descr="Tabla&#10;&#10;Descripción generada automáticamente">
            <a:extLst>
              <a:ext uri="{FF2B5EF4-FFF2-40B4-BE49-F238E27FC236}">
                <a16:creationId xmlns:a16="http://schemas.microsoft.com/office/drawing/2014/main" id="{16DD09F6-DF54-47B6-BFC1-158A3BFFC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3306" y="3438271"/>
            <a:ext cx="3269583" cy="10274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B23621E-C2EF-4086-9024-BAA7BDCED0B8}"/>
              </a:ext>
            </a:extLst>
          </p:cNvPr>
          <p:cNvSpPr txBox="1"/>
          <p:nvPr/>
        </p:nvSpPr>
        <p:spPr>
          <a:xfrm>
            <a:off x="6464033" y="4599709"/>
            <a:ext cx="14302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6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23A9D6E-99DB-434B-B847-EDBCFCF7D4B1}"/>
              </a:ext>
            </a:extLst>
          </p:cNvPr>
          <p:cNvSpPr txBox="1"/>
          <p:nvPr/>
        </p:nvSpPr>
        <p:spPr>
          <a:xfrm>
            <a:off x="1739628" y="4599709"/>
            <a:ext cx="14302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93;p61">
            <a:extLst>
              <a:ext uri="{FF2B5EF4-FFF2-40B4-BE49-F238E27FC236}">
                <a16:creationId xmlns:a16="http://schemas.microsoft.com/office/drawing/2014/main" id="{B4C4BBD3-1F0D-451D-9920-AE8BD9B91F60}"/>
              </a:ext>
            </a:extLst>
          </p:cNvPr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L" sz="3000" dirty="0"/>
              <a:t>ANÁLISIS Y RESULTADOS</a:t>
            </a: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11D9DF1D-7D75-43CF-9198-AF5FC7F68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021" y="1299050"/>
            <a:ext cx="2941958" cy="205763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Imagen 12" descr="Tabla&#10;&#10;Descripción generada automáticamente">
            <a:extLst>
              <a:ext uri="{FF2B5EF4-FFF2-40B4-BE49-F238E27FC236}">
                <a16:creationId xmlns:a16="http://schemas.microsoft.com/office/drawing/2014/main" id="{63CB1AF3-D65F-45E2-AD99-B77E41663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199" y="3545831"/>
            <a:ext cx="3261602" cy="10240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CE040E6-50A4-4A5B-A16F-92F8343079DF}"/>
              </a:ext>
            </a:extLst>
          </p:cNvPr>
          <p:cNvSpPr txBox="1"/>
          <p:nvPr/>
        </p:nvSpPr>
        <p:spPr>
          <a:xfrm>
            <a:off x="3856882" y="4659845"/>
            <a:ext cx="14302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CONFIGURACIÓN 7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5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528" name="Google Shape;528;p65"/>
          <p:cNvSpPr txBox="1"/>
          <p:nvPr/>
        </p:nvSpPr>
        <p:spPr>
          <a:xfrm>
            <a:off x="399675" y="1299050"/>
            <a:ext cx="710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UcPeriod" startAt="2"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EVALUACIÓN DE RESULTADOS FINALES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5"/>
          <p:cNvSpPr txBox="1"/>
          <p:nvPr/>
        </p:nvSpPr>
        <p:spPr>
          <a:xfrm>
            <a:off x="394125" y="1760750"/>
            <a:ext cx="8563500" cy="30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Utilizando datos aleatorios.</a:t>
            </a:r>
          </a:p>
          <a:p>
            <a:pPr marL="5969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27 pacientes expuestos a cambios de CO2.</a:t>
            </a:r>
          </a:p>
          <a:p>
            <a:pPr marL="5969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Normocapnia a Hipercapnia.</a:t>
            </a:r>
            <a:endParaRPr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1" name="Google Shape;53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02C55E93-D3BA-446D-B4C8-B9B6A16D2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568" y="1840921"/>
            <a:ext cx="3502452" cy="2104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Google Shape;280;p46">
            <a:extLst>
              <a:ext uri="{FF2B5EF4-FFF2-40B4-BE49-F238E27FC236}">
                <a16:creationId xmlns:a16="http://schemas.microsoft.com/office/drawing/2014/main" id="{425BB79E-A017-41AD-ADF6-27317F33EC49}"/>
              </a:ext>
            </a:extLst>
          </p:cNvPr>
          <p:cNvSpPr txBox="1"/>
          <p:nvPr/>
        </p:nvSpPr>
        <p:spPr>
          <a:xfrm>
            <a:off x="5132044" y="4025106"/>
            <a:ext cx="3565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Gráfico de cambios de estados</a:t>
            </a: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6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ANÁLISIS Y RESULTADOS</a:t>
            </a:r>
            <a:endParaRPr sz="3000" dirty="0"/>
          </a:p>
        </p:txBody>
      </p:sp>
      <p:sp>
        <p:nvSpPr>
          <p:cNvPr id="537" name="Google Shape;537;p66"/>
          <p:cNvSpPr txBox="1"/>
          <p:nvPr/>
        </p:nvSpPr>
        <p:spPr>
          <a:xfrm>
            <a:off x="399675" y="1299050"/>
            <a:ext cx="710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UcPeriod" startAt="2"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EVALUACIÓN DE RESULTADOS FINALES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66"/>
          <p:cNvSpPr txBox="1"/>
          <p:nvPr/>
        </p:nvSpPr>
        <p:spPr>
          <a:xfrm>
            <a:off x="771323" y="1841950"/>
            <a:ext cx="26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 MODELO EN CUANTO A CORRELACIÓN</a:t>
            </a:r>
            <a:endParaRPr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 Condensed Light"/>
              <a:sym typeface="Roboto Condensed Light"/>
            </a:endParaRPr>
          </a:p>
        </p:txBody>
      </p:sp>
      <p:sp>
        <p:nvSpPr>
          <p:cNvPr id="539" name="Google Shape;539;p66"/>
          <p:cNvSpPr txBox="1"/>
          <p:nvPr/>
        </p:nvSpPr>
        <p:spPr>
          <a:xfrm>
            <a:off x="5742423" y="1841950"/>
            <a:ext cx="26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 MODELO EN CUANTO A ERROR CUADRÁTICO</a:t>
            </a:r>
            <a:endParaRPr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 Condensed Light"/>
              <a:sym typeface="Roboto Condensed Light"/>
            </a:endParaRPr>
          </a:p>
        </p:txBody>
      </p:sp>
      <p:pic>
        <p:nvPicPr>
          <p:cNvPr id="542" name="Google Shape;5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93058908-E8E0-44AD-9784-6E84F571B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3" y="2538750"/>
            <a:ext cx="3502452" cy="20912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640A5BB-0E9A-4716-8284-A4149CE58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597" y="2571750"/>
            <a:ext cx="3502452" cy="20912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7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548" name="Google Shape;548;p67"/>
          <p:cNvSpPr txBox="1"/>
          <p:nvPr/>
        </p:nvSpPr>
        <p:spPr>
          <a:xfrm>
            <a:off x="399675" y="1299050"/>
            <a:ext cx="710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UcPeriod" startAt="2"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EVALUACIÓN DE RESULTADOS FINALES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67"/>
          <p:cNvSpPr txBox="1"/>
          <p:nvPr/>
        </p:nvSpPr>
        <p:spPr>
          <a:xfrm>
            <a:off x="3264600" y="1841950"/>
            <a:ext cx="26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B0604020202020204" charset="0"/>
                <a:ea typeface="Roboto" panose="020B0604020202020204" charset="0"/>
                <a:cs typeface="Roboto Condensed Light"/>
                <a:sym typeface="Roboto Condensed Light"/>
              </a:rPr>
              <a:t>MEJOR MODELO EN CUANTO A CURVA DE ROC</a:t>
            </a:r>
            <a:endParaRPr dirty="0">
              <a:latin typeface="Roboto" panose="020B0604020202020204" charset="0"/>
              <a:ea typeface="Roboto" panose="020B0604020202020204" charset="0"/>
              <a:cs typeface="Roboto Condensed Light"/>
              <a:sym typeface="Roboto Condensed Light"/>
            </a:endParaRPr>
          </a:p>
        </p:txBody>
      </p:sp>
      <p:pic>
        <p:nvPicPr>
          <p:cNvPr id="551" name="Google Shape;5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4B47C59-B240-49B4-A205-F573444AE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774" y="2525501"/>
            <a:ext cx="3502452" cy="21040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ctrTitle"/>
          </p:nvPr>
        </p:nvSpPr>
        <p:spPr>
          <a:xfrm flipH="1">
            <a:off x="1366100" y="3297250"/>
            <a:ext cx="57516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PLANTEAMIENTO DEL PROBLEMA</a:t>
            </a:r>
            <a:endParaRPr sz="4000"/>
          </a:p>
        </p:txBody>
      </p:sp>
      <p:sp>
        <p:nvSpPr>
          <p:cNvPr id="163" name="Google Shape;163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01</a:t>
            </a:r>
            <a:endParaRPr sz="10000"/>
          </a:p>
        </p:txBody>
      </p:sp>
      <p:cxnSp>
        <p:nvCxnSpPr>
          <p:cNvPr id="164" name="Google Shape;164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8"/>
          <p:cNvSpPr txBox="1">
            <a:spLocks noGrp="1"/>
          </p:cNvSpPr>
          <p:nvPr>
            <p:ph type="ctrTitle" idx="2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ANÁLISIS Y RESULTADOS</a:t>
            </a:r>
            <a:endParaRPr sz="3000"/>
          </a:p>
        </p:txBody>
      </p:sp>
      <p:sp>
        <p:nvSpPr>
          <p:cNvPr id="557" name="Google Shape;557;p68"/>
          <p:cNvSpPr txBox="1"/>
          <p:nvPr/>
        </p:nvSpPr>
        <p:spPr>
          <a:xfrm>
            <a:off x="366800" y="1299050"/>
            <a:ext cx="710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UcPeriod" startAt="3"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COMPARACIÓN DE MODELOS EXISTENTES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68"/>
          <p:cNvSpPr txBox="1"/>
          <p:nvPr/>
        </p:nvSpPr>
        <p:spPr>
          <a:xfrm>
            <a:off x="758664" y="2120897"/>
            <a:ext cx="4277463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Basado en estudio realizado por Simpson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Valores de 0.91 expuestos anteriormente.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Valores de 0.94 expuestos recientemente.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59" name="Google Shape;5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B8A9428-DB2E-4DCA-B200-85DAE0086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361" y="1875829"/>
            <a:ext cx="2696847" cy="193995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37DE6C2-7565-4240-8455-E3CC03F3513D}"/>
              </a:ext>
            </a:extLst>
          </p:cNvPr>
          <p:cNvSpPr/>
          <p:nvPr/>
        </p:nvSpPr>
        <p:spPr>
          <a:xfrm>
            <a:off x="6590785" y="3954789"/>
            <a:ext cx="148075" cy="62345"/>
          </a:xfrm>
          <a:prstGeom prst="rect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616E72E-8FB8-48A9-A721-64EC60999F48}"/>
              </a:ext>
            </a:extLst>
          </p:cNvPr>
          <p:cNvSpPr/>
          <p:nvPr/>
        </p:nvSpPr>
        <p:spPr>
          <a:xfrm>
            <a:off x="5878653" y="3954789"/>
            <a:ext cx="148075" cy="62345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92AA556-FEED-42B0-8A5C-15E87DC27913}"/>
              </a:ext>
            </a:extLst>
          </p:cNvPr>
          <p:cNvSpPr/>
          <p:nvPr/>
        </p:nvSpPr>
        <p:spPr>
          <a:xfrm>
            <a:off x="7302917" y="3951326"/>
            <a:ext cx="148075" cy="62345"/>
          </a:xfrm>
          <a:prstGeom prst="rect">
            <a:avLst/>
          </a:prstGeom>
          <a:solidFill>
            <a:srgbClr val="C0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574A04-DD8B-4737-8440-E17D01A32513}"/>
              </a:ext>
            </a:extLst>
          </p:cNvPr>
          <p:cNvSpPr txBox="1"/>
          <p:nvPr/>
        </p:nvSpPr>
        <p:spPr>
          <a:xfrm>
            <a:off x="5583381" y="4132213"/>
            <a:ext cx="738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b="1" dirty="0">
                <a:latin typeface="Roboto" panose="020B0604020202020204" charset="0"/>
                <a:ea typeface="Roboto" panose="020B0604020202020204" charset="0"/>
              </a:rPr>
              <a:t>ROC de modelo nuevo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C0F905-B3F7-459F-AC4B-E7B4844F044E}"/>
              </a:ext>
            </a:extLst>
          </p:cNvPr>
          <p:cNvSpPr txBox="1"/>
          <p:nvPr/>
        </p:nvSpPr>
        <p:spPr>
          <a:xfrm>
            <a:off x="6295513" y="4132213"/>
            <a:ext cx="738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b="1" dirty="0">
                <a:latin typeface="Roboto" panose="020B0604020202020204" charset="0"/>
                <a:ea typeface="Roboto" panose="020B0604020202020204" charset="0"/>
              </a:rPr>
              <a:t>ROC de modelo anterior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59D6E2F-1398-4DF4-BCD0-3524758E6EF6}"/>
              </a:ext>
            </a:extLst>
          </p:cNvPr>
          <p:cNvSpPr txBox="1"/>
          <p:nvPr/>
        </p:nvSpPr>
        <p:spPr>
          <a:xfrm>
            <a:off x="7007645" y="4167114"/>
            <a:ext cx="738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b="1" dirty="0">
                <a:latin typeface="Roboto" panose="020B0604020202020204" charset="0"/>
                <a:ea typeface="Roboto" panose="020B0604020202020204" charset="0"/>
              </a:rPr>
              <a:t>Delimitante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9"/>
          <p:cNvSpPr txBox="1">
            <a:spLocks noGrp="1"/>
          </p:cNvSpPr>
          <p:nvPr>
            <p:ph type="ctrTitle"/>
          </p:nvPr>
        </p:nvSpPr>
        <p:spPr>
          <a:xfrm flipH="1">
            <a:off x="2260329" y="24986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CONCLUSIONES Y RECOMENDACIONES</a:t>
            </a:r>
            <a:endParaRPr sz="4000"/>
          </a:p>
        </p:txBody>
      </p:sp>
      <p:sp>
        <p:nvSpPr>
          <p:cNvPr id="565" name="Google Shape;565;p69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06</a:t>
            </a:r>
            <a:endParaRPr sz="10000"/>
          </a:p>
        </p:txBody>
      </p:sp>
      <p:cxnSp>
        <p:nvCxnSpPr>
          <p:cNvPr id="566" name="Google Shape;566;p69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7" name="Google Shape;5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CONCLUSIONES Y RECOMENDACIONES</a:t>
            </a:r>
            <a:endParaRPr sz="3000"/>
          </a:p>
        </p:txBody>
      </p:sp>
      <p:sp>
        <p:nvSpPr>
          <p:cNvPr id="573" name="Google Shape;573;p70"/>
          <p:cNvSpPr txBox="1"/>
          <p:nvPr/>
        </p:nvSpPr>
        <p:spPr>
          <a:xfrm>
            <a:off x="493375" y="1710400"/>
            <a:ext cx="82887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Énfasis en hipótesis y objetivos planteados.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Support Vector Machine.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Modelo mas exacto.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Hacer mayor énfasis en preprocesamiento.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Variabilidad de datos.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Toma de muestras.</a:t>
            </a: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74" name="Google Shape;5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A346288A-E470-4B77-894B-65ED0EAFB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147" y="1547991"/>
            <a:ext cx="1315877" cy="1315877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7A491E84-0B56-478B-BA61-E8C6CEFDF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722" y="2766529"/>
            <a:ext cx="1458367" cy="1458367"/>
          </a:xfrm>
          <a:prstGeom prst="rect">
            <a:avLst/>
          </a:prstGeom>
        </p:spPr>
      </p:pic>
      <p:pic>
        <p:nvPicPr>
          <p:cNvPr id="7170" name="Picture 2" descr="Cerebro Realisto PNG transparente - StickPNG">
            <a:extLst>
              <a:ext uri="{FF2B5EF4-FFF2-40B4-BE49-F238E27FC236}">
                <a16:creationId xmlns:a16="http://schemas.microsoft.com/office/drawing/2014/main" id="{94748431-C159-4260-96F1-0C765C096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85" y="3079376"/>
            <a:ext cx="1823285" cy="114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PLANTEAMIENTO DEL PROBLEMA</a:t>
            </a:r>
            <a:endParaRPr sz="3000"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/>
        </p:nvSpPr>
        <p:spPr>
          <a:xfrm>
            <a:off x="416125" y="1598550"/>
            <a:ext cx="8377500" cy="25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Complejidad del  cerebro en la actualidad.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Sistema de autorregulación cerebral.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Enfermedades neurodegenerativas.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Índice de autorregulación cerebral (ARI).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Procedimientos para la obtención de ARI.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CARNet.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425" y="1771837"/>
            <a:ext cx="3115074" cy="175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OBJETIVOS</a:t>
            </a:r>
            <a:endParaRPr sz="3000"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/>
          <p:nvPr/>
        </p:nvSpPr>
        <p:spPr>
          <a:xfrm>
            <a:off x="511800" y="1694400"/>
            <a:ext cx="81204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 general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Crear un modelo de estimación mediante algoritmo de Support Vector Machine (SVM) para la obtención del índice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OBJETIVOS</a:t>
            </a:r>
            <a:endParaRPr sz="3000"/>
          </a:p>
        </p:txBody>
      </p:sp>
      <p:sp>
        <p:nvSpPr>
          <p:cNvPr id="186" name="Google Shape;186;p34"/>
          <p:cNvSpPr txBox="1"/>
          <p:nvPr/>
        </p:nvSpPr>
        <p:spPr>
          <a:xfrm>
            <a:off x="416125" y="1167563"/>
            <a:ext cx="8120400" cy="3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Objetivos específicos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Reconocer la función que tiene el sistema de autorregulación cerebral y el índice de autorregulación.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Identificar variables que afectan directamente al sistema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Comparar resultados de modelos de aprendizaje automático existentes en el área del índice autorregulatorio expuestos por investigadores.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Definir un modelo de aprendizaje automático para la obtención del índice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Interpretar los modelos de aprendizaje para conseguir valores certeros en cuanto a la obtención del índice de autorregulación cerebral.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ctrTitle"/>
          </p:nvPr>
        </p:nvSpPr>
        <p:spPr>
          <a:xfrm>
            <a:off x="1964851" y="214744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SOLUCIÓN PROPUESTA</a:t>
            </a:r>
            <a:endParaRPr sz="3000"/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5"/>
          <p:cNvSpPr txBox="1"/>
          <p:nvPr/>
        </p:nvSpPr>
        <p:spPr>
          <a:xfrm>
            <a:off x="836350" y="3093643"/>
            <a:ext cx="81375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>
                <a:schemeClr val="dk1"/>
              </a:buClr>
              <a:buSzPts val="1400"/>
              <a:buFont typeface="Roboto"/>
              <a:buChar char="●"/>
            </a:pPr>
            <a:r>
              <a:rPr lang="es-MX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del algoritmo de Support Vector Machines.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Aaslid-Tiecks y modelo Simpson.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Valores de entrada y salida.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35"/>
          <p:cNvSpPr txBox="1">
            <a:spLocks noGrp="1"/>
          </p:cNvSpPr>
          <p:nvPr>
            <p:ph type="ctrTitle"/>
          </p:nvPr>
        </p:nvSpPr>
        <p:spPr>
          <a:xfrm>
            <a:off x="1964851" y="876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HIPÓTESIS</a:t>
            </a:r>
            <a:endParaRPr sz="3000"/>
          </a:p>
        </p:txBody>
      </p:sp>
      <p:sp>
        <p:nvSpPr>
          <p:cNvPr id="196" name="Google Shape;196;p35"/>
          <p:cNvSpPr txBox="1"/>
          <p:nvPr/>
        </p:nvSpPr>
        <p:spPr>
          <a:xfrm>
            <a:off x="644925" y="917350"/>
            <a:ext cx="812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“A través de un algoritmo de aprendizaje automático correspondiente a Support Vector Machine, se logra conseguir un modelo para la obtención del índice de autorregulación cerebral con una tasa de fallo menor a los modelos ya existentes.”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ALCANCES Y LIMITACIONES</a:t>
            </a:r>
            <a:endParaRPr sz="3000"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5" y="87600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6"/>
          <p:cNvSpPr txBox="1"/>
          <p:nvPr/>
        </p:nvSpPr>
        <p:spPr>
          <a:xfrm>
            <a:off x="416125" y="1736775"/>
            <a:ext cx="8108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más exacto y eficaz utilizando aprendizaje automático.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Variabilidad de datos.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Contexto actual de pandemia.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200" y="3303675"/>
            <a:ext cx="1381300" cy="13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1358</Words>
  <Application>Microsoft Office PowerPoint</Application>
  <PresentationFormat>Presentación en pantalla (16:9)</PresentationFormat>
  <Paragraphs>387</Paragraphs>
  <Slides>42</Slides>
  <Notes>42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5" baseType="lpstr">
      <vt:lpstr>Times New Roman</vt:lpstr>
      <vt:lpstr>Squada One</vt:lpstr>
      <vt:lpstr>Exo 2</vt:lpstr>
      <vt:lpstr>Roboto Condensed</vt:lpstr>
      <vt:lpstr>Red Hat Text</vt:lpstr>
      <vt:lpstr>Arial</vt:lpstr>
      <vt:lpstr>Red Hat Display</vt:lpstr>
      <vt:lpstr>Roboto Condensed Light</vt:lpstr>
      <vt:lpstr>Cambria Math</vt:lpstr>
      <vt:lpstr>Roboto</vt:lpstr>
      <vt:lpstr>Fira Sans Extra Condensed Medium</vt:lpstr>
      <vt:lpstr>Tech Newsletter by Slidesgo</vt:lpstr>
      <vt:lpstr>Document</vt:lpstr>
      <vt:lpstr>“Método de estimación del índice de Autorregulación Cerebral utilizando SVM” </vt:lpstr>
      <vt:lpstr>CONTENIDOS </vt:lpstr>
      <vt:lpstr>INTRODUCCIÓN </vt:lpstr>
      <vt:lpstr>PLANTEAMIENTO DEL PROBLEMA</vt:lpstr>
      <vt:lpstr>PLANTEAMIENTO DEL PROBLEMA</vt:lpstr>
      <vt:lpstr>OBJETIVOS</vt:lpstr>
      <vt:lpstr>OBJETIVOS</vt:lpstr>
      <vt:lpstr>SOLUCIÓN PROPUESTA</vt:lpstr>
      <vt:lpstr>ALCANCES Y LIMITACIONES</vt:lpstr>
      <vt:lpstr>MARCO TEÓRICO</vt:lpstr>
      <vt:lpstr>MARCO TEÓRICO</vt:lpstr>
      <vt:lpstr>MARCO TEÓRICO</vt:lpstr>
      <vt:lpstr>MARCO TEÓRICO</vt:lpstr>
      <vt:lpstr>MARCO TEÓRICO</vt:lpstr>
      <vt:lpstr>MARCO TEÓRICO</vt:lpstr>
      <vt:lpstr>MARCO TEÓRICO</vt:lpstr>
      <vt:lpstr>MARCO TEÓRICO</vt:lpstr>
      <vt:lpstr>MARCO TEÓRICO</vt:lpstr>
      <vt:lpstr>ESTADO DEL ARTE</vt:lpstr>
      <vt:lpstr>ESTADO DEL ARTE</vt:lpstr>
      <vt:lpstr>ESTADO DEL ARTE</vt:lpstr>
      <vt:lpstr>ESTADO DEL ARTE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ANÁLISIS Y RESULTADOS</vt:lpstr>
      <vt:lpstr>ANÁLISIS Y RESULTADOS</vt:lpstr>
      <vt:lpstr>ANÁLISIS Y RESULTADOS</vt:lpstr>
      <vt:lpstr>Presentación de PowerPoint</vt:lpstr>
      <vt:lpstr>Presentación de PowerPoint</vt:lpstr>
      <vt:lpstr>Presentación de PowerPoint</vt:lpstr>
      <vt:lpstr>ANÁLISIS Y RESULTADOS</vt:lpstr>
      <vt:lpstr>ANÁLISIS Y RESULTADOS</vt:lpstr>
      <vt:lpstr>ANÁLISIS Y RESULTADOS</vt:lpstr>
      <vt:lpstr>ANÁLISIS Y RESULTADOS</vt:lpstr>
      <vt:lpstr>CONCLUSIONES Y RECOMENDACIONES</vt:lpstr>
      <vt:lpstr>CONCLUSIONES Y RECOMENDACIONES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“Método de estimación del índice de Autorregulación Cerebral utilizando SVM” </dc:title>
  <cp:lastModifiedBy>IVAN FERNANDO SMITH JIMENEZ</cp:lastModifiedBy>
  <cp:revision>35</cp:revision>
  <dcterms:modified xsi:type="dcterms:W3CDTF">2021-03-06T06:37:44Z</dcterms:modified>
</cp:coreProperties>
</file>